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50" r:id="rId2"/>
    <p:sldId id="307" r:id="rId3"/>
    <p:sldId id="272" r:id="rId4"/>
    <p:sldId id="361" r:id="rId5"/>
    <p:sldId id="365" r:id="rId6"/>
    <p:sldId id="275" r:id="rId7"/>
    <p:sldId id="349" r:id="rId8"/>
    <p:sldId id="352" r:id="rId9"/>
    <p:sldId id="353" r:id="rId10"/>
    <p:sldId id="354" r:id="rId11"/>
    <p:sldId id="355" r:id="rId12"/>
    <p:sldId id="356" r:id="rId13"/>
    <p:sldId id="357" r:id="rId14"/>
    <p:sldId id="311" r:id="rId15"/>
    <p:sldId id="384" r:id="rId16"/>
    <p:sldId id="385" r:id="rId17"/>
    <p:sldId id="386" r:id="rId18"/>
    <p:sldId id="387" r:id="rId19"/>
    <p:sldId id="363" r:id="rId20"/>
    <p:sldId id="358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81" r:id="rId32"/>
    <p:sldId id="362" r:id="rId33"/>
    <p:sldId id="380" r:id="rId34"/>
    <p:sldId id="383" r:id="rId35"/>
    <p:sldId id="382" r:id="rId36"/>
    <p:sldId id="359" r:id="rId37"/>
    <p:sldId id="294" r:id="rId38"/>
    <p:sldId id="360" r:id="rId39"/>
    <p:sldId id="379" r:id="rId40"/>
  </p:sldIdLst>
  <p:sldSz cx="24387175" cy="13716000"/>
  <p:notesSz cx="7010400" cy="9296400"/>
  <p:custDataLst>
    <p:tags r:id="rId43"/>
  </p:custDataLst>
  <p:defaultTextStyle>
    <a:defPPr>
      <a:defRPr lang="fr-FR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61" userDrawn="1">
          <p15:clr>
            <a:srgbClr val="A4A3A4"/>
          </p15:clr>
        </p15:guide>
        <p15:guide id="2" orient="horz" pos="6216" userDrawn="1">
          <p15:clr>
            <a:srgbClr val="A4A3A4"/>
          </p15:clr>
        </p15:guide>
        <p15:guide id="3" pos="7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élanie Rourke" initials="MR" lastIdx="9" clrIdx="0">
    <p:extLst>
      <p:ext uri="{19B8F6BF-5375-455C-9EA6-DF929625EA0E}">
        <p15:presenceInfo xmlns:p15="http://schemas.microsoft.com/office/powerpoint/2012/main" userId="S-1-5-21-4226757787-2080697864-660606538-1461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5B73"/>
    <a:srgbClr val="EAEAEA"/>
    <a:srgbClr val="3F2A55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3979" autoAdjust="0"/>
  </p:normalViewPr>
  <p:slideViewPr>
    <p:cSldViewPr snapToGrid="0" snapToObjects="1">
      <p:cViewPr>
        <p:scale>
          <a:sx n="40" d="100"/>
          <a:sy n="40" d="100"/>
        </p:scale>
        <p:origin x="408" y="740"/>
      </p:cViewPr>
      <p:guideLst>
        <p:guide orient="horz" pos="5561"/>
        <p:guide orient="horz" pos="6216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4404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26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F3D92-AEE2-45B3-A7AA-5D65173A343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9FA0814A-7A74-4474-BF1A-FD0E81D5A653}">
      <dgm:prSet phldrT="[Text]"/>
      <dgm:spPr/>
      <dgm:t>
        <a:bodyPr/>
        <a:lstStyle/>
        <a:p>
          <a:r>
            <a:rPr lang="en-US" dirty="0" smtClean="0"/>
            <a:t>Be aware and self-reflect </a:t>
          </a:r>
          <a:endParaRPr lang="en-US" dirty="0"/>
        </a:p>
      </dgm:t>
    </dgm:pt>
    <dgm:pt modelId="{6A3F7285-76B0-4CA2-814E-27705C1A7430}" type="parTrans" cxnId="{30925F3C-16E3-4CA9-9BF4-F8886696DDF6}">
      <dgm:prSet/>
      <dgm:spPr/>
      <dgm:t>
        <a:bodyPr/>
        <a:lstStyle/>
        <a:p>
          <a:endParaRPr lang="en-US"/>
        </a:p>
      </dgm:t>
    </dgm:pt>
    <dgm:pt modelId="{67691C80-5A7D-4B4D-A866-7FF88FCA768D}" type="sibTrans" cxnId="{30925F3C-16E3-4CA9-9BF4-F8886696DDF6}">
      <dgm:prSet/>
      <dgm:spPr/>
      <dgm:t>
        <a:bodyPr/>
        <a:lstStyle/>
        <a:p>
          <a:endParaRPr lang="en-US"/>
        </a:p>
      </dgm:t>
    </dgm:pt>
    <dgm:pt modelId="{1EDF5A4A-B000-455E-BE85-63DA6E91A191}">
      <dgm:prSet phldrT="[Text]"/>
      <dgm:spPr/>
      <dgm:t>
        <a:bodyPr/>
        <a:lstStyle/>
        <a:p>
          <a:r>
            <a:rPr lang="en-US" dirty="0" smtClean="0"/>
            <a:t>Disrupt and mitigate</a:t>
          </a:r>
          <a:endParaRPr lang="en-US" dirty="0"/>
        </a:p>
      </dgm:t>
    </dgm:pt>
    <dgm:pt modelId="{CED3F088-EEA4-4BA0-A3C1-25EF9AE05030}" type="parTrans" cxnId="{B0D0FF8C-4554-4051-A4CB-E359552EEBB8}">
      <dgm:prSet/>
      <dgm:spPr/>
      <dgm:t>
        <a:bodyPr/>
        <a:lstStyle/>
        <a:p>
          <a:endParaRPr lang="en-US"/>
        </a:p>
      </dgm:t>
    </dgm:pt>
    <dgm:pt modelId="{06B186F0-DD29-40B2-835A-54F2DB9073E1}" type="sibTrans" cxnId="{B0D0FF8C-4554-4051-A4CB-E359552EEBB8}">
      <dgm:prSet/>
      <dgm:spPr/>
      <dgm:t>
        <a:bodyPr/>
        <a:lstStyle/>
        <a:p>
          <a:endParaRPr lang="en-US"/>
        </a:p>
      </dgm:t>
    </dgm:pt>
    <dgm:pt modelId="{9F5882EB-A0C7-4C03-BBB0-7479E182AF28}">
      <dgm:prSet phldrT="[Text]"/>
      <dgm:spPr/>
      <dgm:t>
        <a:bodyPr/>
        <a:lstStyle/>
        <a:p>
          <a:r>
            <a:rPr lang="en-US" dirty="0" smtClean="0"/>
            <a:t>Understand </a:t>
          </a:r>
          <a:endParaRPr lang="en-US" dirty="0"/>
        </a:p>
      </dgm:t>
    </dgm:pt>
    <dgm:pt modelId="{ABAED5BD-3A1E-47CD-A7B0-7172D6A37A85}" type="parTrans" cxnId="{C9D06796-1FF9-48B9-A386-243F0D87F89A}">
      <dgm:prSet/>
      <dgm:spPr/>
      <dgm:t>
        <a:bodyPr/>
        <a:lstStyle/>
        <a:p>
          <a:endParaRPr lang="en-US"/>
        </a:p>
      </dgm:t>
    </dgm:pt>
    <dgm:pt modelId="{A5D503C0-478A-4144-A6C5-940DA88D1C8F}" type="sibTrans" cxnId="{C9D06796-1FF9-48B9-A386-243F0D87F89A}">
      <dgm:prSet/>
      <dgm:spPr/>
      <dgm:t>
        <a:bodyPr/>
        <a:lstStyle/>
        <a:p>
          <a:endParaRPr lang="en-US"/>
        </a:p>
      </dgm:t>
    </dgm:pt>
    <dgm:pt modelId="{EC903335-1318-4FA1-9FE9-C3112CC21771}" type="pres">
      <dgm:prSet presAssocID="{24BF3D92-AEE2-45B3-A7AA-5D65173A3439}" presName="compositeShape" presStyleCnt="0">
        <dgm:presLayoutVars>
          <dgm:chMax val="7"/>
          <dgm:dir/>
          <dgm:resizeHandles val="exact"/>
        </dgm:presLayoutVars>
      </dgm:prSet>
      <dgm:spPr/>
    </dgm:pt>
    <dgm:pt modelId="{23FE9E8C-5122-49AF-A6C0-182BE52432C4}" type="pres">
      <dgm:prSet presAssocID="{24BF3D92-AEE2-45B3-A7AA-5D65173A3439}" presName="wedge1" presStyleLbl="node1" presStyleIdx="0" presStyleCnt="3"/>
      <dgm:spPr/>
      <dgm:t>
        <a:bodyPr/>
        <a:lstStyle/>
        <a:p>
          <a:endParaRPr lang="en-US"/>
        </a:p>
      </dgm:t>
    </dgm:pt>
    <dgm:pt modelId="{259C7C18-75FE-4C48-A7CC-83A12204813A}" type="pres">
      <dgm:prSet presAssocID="{24BF3D92-AEE2-45B3-A7AA-5D65173A3439}" presName="dummy1a" presStyleCnt="0"/>
      <dgm:spPr/>
    </dgm:pt>
    <dgm:pt modelId="{F7E2FD9D-64C5-439F-BD7F-5BE5E03508EB}" type="pres">
      <dgm:prSet presAssocID="{24BF3D92-AEE2-45B3-A7AA-5D65173A3439}" presName="dummy1b" presStyleCnt="0"/>
      <dgm:spPr/>
    </dgm:pt>
    <dgm:pt modelId="{2BA71A2D-33B4-4F0B-8EC7-21FA92827F26}" type="pres">
      <dgm:prSet presAssocID="{24BF3D92-AEE2-45B3-A7AA-5D65173A343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B671D0-5A17-4978-9AFC-8C393D74B5F9}" type="pres">
      <dgm:prSet presAssocID="{24BF3D92-AEE2-45B3-A7AA-5D65173A3439}" presName="wedge2" presStyleLbl="node1" presStyleIdx="1" presStyleCnt="3"/>
      <dgm:spPr/>
      <dgm:t>
        <a:bodyPr/>
        <a:lstStyle/>
        <a:p>
          <a:endParaRPr lang="en-US"/>
        </a:p>
      </dgm:t>
    </dgm:pt>
    <dgm:pt modelId="{DFD89120-0F7D-4D4F-B327-1C246C5EA6E6}" type="pres">
      <dgm:prSet presAssocID="{24BF3D92-AEE2-45B3-A7AA-5D65173A3439}" presName="dummy2a" presStyleCnt="0"/>
      <dgm:spPr/>
    </dgm:pt>
    <dgm:pt modelId="{56912B87-D07F-41B6-8A41-C523A6AC4651}" type="pres">
      <dgm:prSet presAssocID="{24BF3D92-AEE2-45B3-A7AA-5D65173A3439}" presName="dummy2b" presStyleCnt="0"/>
      <dgm:spPr/>
    </dgm:pt>
    <dgm:pt modelId="{FDD8354F-F9AB-4ED9-B45B-980A1EBD970F}" type="pres">
      <dgm:prSet presAssocID="{24BF3D92-AEE2-45B3-A7AA-5D65173A343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929E9-680F-4CAA-9C7C-C6E0E87A7912}" type="pres">
      <dgm:prSet presAssocID="{24BF3D92-AEE2-45B3-A7AA-5D65173A3439}" presName="wedge3" presStyleLbl="node1" presStyleIdx="2" presStyleCnt="3"/>
      <dgm:spPr/>
      <dgm:t>
        <a:bodyPr/>
        <a:lstStyle/>
        <a:p>
          <a:endParaRPr lang="en-US"/>
        </a:p>
      </dgm:t>
    </dgm:pt>
    <dgm:pt modelId="{A47F53FC-A006-42A1-A6AF-EBC513F07F85}" type="pres">
      <dgm:prSet presAssocID="{24BF3D92-AEE2-45B3-A7AA-5D65173A3439}" presName="dummy3a" presStyleCnt="0"/>
      <dgm:spPr/>
    </dgm:pt>
    <dgm:pt modelId="{67F5306F-DDCB-4802-ABA1-43BEB6B00CC2}" type="pres">
      <dgm:prSet presAssocID="{24BF3D92-AEE2-45B3-A7AA-5D65173A3439}" presName="dummy3b" presStyleCnt="0"/>
      <dgm:spPr/>
    </dgm:pt>
    <dgm:pt modelId="{5435B51A-25EB-4E46-9A60-6D3C02828F6A}" type="pres">
      <dgm:prSet presAssocID="{24BF3D92-AEE2-45B3-A7AA-5D65173A343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D419B-FE36-4A7C-8CB3-825C5AB85B32}" type="pres">
      <dgm:prSet presAssocID="{67691C80-5A7D-4B4D-A866-7FF88FCA768D}" presName="arrowWedge1" presStyleLbl="fgSibTrans2D1" presStyleIdx="0" presStyleCnt="3"/>
      <dgm:spPr/>
    </dgm:pt>
    <dgm:pt modelId="{FEC323A8-3483-4FEC-8C0A-15E9A6E05DB0}" type="pres">
      <dgm:prSet presAssocID="{06B186F0-DD29-40B2-835A-54F2DB9073E1}" presName="arrowWedge2" presStyleLbl="fgSibTrans2D1" presStyleIdx="1" presStyleCnt="3"/>
      <dgm:spPr/>
    </dgm:pt>
    <dgm:pt modelId="{BE114BF6-323A-4B47-A57E-A09F423F9948}" type="pres">
      <dgm:prSet presAssocID="{A5D503C0-478A-4144-A6C5-940DA88D1C8F}" presName="arrowWedge3" presStyleLbl="fgSibTrans2D1" presStyleIdx="2" presStyleCnt="3" custScaleX="96738"/>
      <dgm:spPr/>
    </dgm:pt>
  </dgm:ptLst>
  <dgm:cxnLst>
    <dgm:cxn modelId="{B0D0FF8C-4554-4051-A4CB-E359552EEBB8}" srcId="{24BF3D92-AEE2-45B3-A7AA-5D65173A3439}" destId="{1EDF5A4A-B000-455E-BE85-63DA6E91A191}" srcOrd="1" destOrd="0" parTransId="{CED3F088-EEA4-4BA0-A3C1-25EF9AE05030}" sibTransId="{06B186F0-DD29-40B2-835A-54F2DB9073E1}"/>
    <dgm:cxn modelId="{898BA818-A22A-499A-81EB-D4A0DB8F2AE5}" type="presOf" srcId="{9F5882EB-A0C7-4C03-BBB0-7479E182AF28}" destId="{5435B51A-25EB-4E46-9A60-6D3C02828F6A}" srcOrd="1" destOrd="0" presId="urn:microsoft.com/office/officeart/2005/8/layout/cycle8"/>
    <dgm:cxn modelId="{E9041058-EE0C-47A5-8823-EC311CB0535F}" type="presOf" srcId="{24BF3D92-AEE2-45B3-A7AA-5D65173A3439}" destId="{EC903335-1318-4FA1-9FE9-C3112CC21771}" srcOrd="0" destOrd="0" presId="urn:microsoft.com/office/officeart/2005/8/layout/cycle8"/>
    <dgm:cxn modelId="{04342EE9-2ADF-48A2-9B6B-401E0A68D201}" type="presOf" srcId="{9F5882EB-A0C7-4C03-BBB0-7479E182AF28}" destId="{18E929E9-680F-4CAA-9C7C-C6E0E87A7912}" srcOrd="0" destOrd="0" presId="urn:microsoft.com/office/officeart/2005/8/layout/cycle8"/>
    <dgm:cxn modelId="{30925F3C-16E3-4CA9-9BF4-F8886696DDF6}" srcId="{24BF3D92-AEE2-45B3-A7AA-5D65173A3439}" destId="{9FA0814A-7A74-4474-BF1A-FD0E81D5A653}" srcOrd="0" destOrd="0" parTransId="{6A3F7285-76B0-4CA2-814E-27705C1A7430}" sibTransId="{67691C80-5A7D-4B4D-A866-7FF88FCA768D}"/>
    <dgm:cxn modelId="{C9D06796-1FF9-48B9-A386-243F0D87F89A}" srcId="{24BF3D92-AEE2-45B3-A7AA-5D65173A3439}" destId="{9F5882EB-A0C7-4C03-BBB0-7479E182AF28}" srcOrd="2" destOrd="0" parTransId="{ABAED5BD-3A1E-47CD-A7B0-7172D6A37A85}" sibTransId="{A5D503C0-478A-4144-A6C5-940DA88D1C8F}"/>
    <dgm:cxn modelId="{F963F992-FFB1-47B5-AD84-0914BA747888}" type="presOf" srcId="{9FA0814A-7A74-4474-BF1A-FD0E81D5A653}" destId="{23FE9E8C-5122-49AF-A6C0-182BE52432C4}" srcOrd="0" destOrd="0" presId="urn:microsoft.com/office/officeart/2005/8/layout/cycle8"/>
    <dgm:cxn modelId="{39B62028-DCB8-471D-BF0A-F3179812520D}" type="presOf" srcId="{9FA0814A-7A74-4474-BF1A-FD0E81D5A653}" destId="{2BA71A2D-33B4-4F0B-8EC7-21FA92827F26}" srcOrd="1" destOrd="0" presId="urn:microsoft.com/office/officeart/2005/8/layout/cycle8"/>
    <dgm:cxn modelId="{6DB3E1A6-D75E-40A5-8003-AFA5E12EEA14}" type="presOf" srcId="{1EDF5A4A-B000-455E-BE85-63DA6E91A191}" destId="{A8B671D0-5A17-4978-9AFC-8C393D74B5F9}" srcOrd="0" destOrd="0" presId="urn:microsoft.com/office/officeart/2005/8/layout/cycle8"/>
    <dgm:cxn modelId="{371F1C16-1104-4F31-B66C-798635648485}" type="presOf" srcId="{1EDF5A4A-B000-455E-BE85-63DA6E91A191}" destId="{FDD8354F-F9AB-4ED9-B45B-980A1EBD970F}" srcOrd="1" destOrd="0" presId="urn:microsoft.com/office/officeart/2005/8/layout/cycle8"/>
    <dgm:cxn modelId="{18A7C57C-E8FD-46EA-9B54-4E5910C62557}" type="presParOf" srcId="{EC903335-1318-4FA1-9FE9-C3112CC21771}" destId="{23FE9E8C-5122-49AF-A6C0-182BE52432C4}" srcOrd="0" destOrd="0" presId="urn:microsoft.com/office/officeart/2005/8/layout/cycle8"/>
    <dgm:cxn modelId="{814846C1-3A64-4D7F-969D-924B14C76AF0}" type="presParOf" srcId="{EC903335-1318-4FA1-9FE9-C3112CC21771}" destId="{259C7C18-75FE-4C48-A7CC-83A12204813A}" srcOrd="1" destOrd="0" presId="urn:microsoft.com/office/officeart/2005/8/layout/cycle8"/>
    <dgm:cxn modelId="{C40F2FEF-6AF0-404B-A2DB-804792A245C2}" type="presParOf" srcId="{EC903335-1318-4FA1-9FE9-C3112CC21771}" destId="{F7E2FD9D-64C5-439F-BD7F-5BE5E03508EB}" srcOrd="2" destOrd="0" presId="urn:microsoft.com/office/officeart/2005/8/layout/cycle8"/>
    <dgm:cxn modelId="{C6CFC01E-E56A-47E5-91F9-8195115C3B93}" type="presParOf" srcId="{EC903335-1318-4FA1-9FE9-C3112CC21771}" destId="{2BA71A2D-33B4-4F0B-8EC7-21FA92827F26}" srcOrd="3" destOrd="0" presId="urn:microsoft.com/office/officeart/2005/8/layout/cycle8"/>
    <dgm:cxn modelId="{808E99B4-ED5C-4F8D-A6B9-FCC34F99EEAA}" type="presParOf" srcId="{EC903335-1318-4FA1-9FE9-C3112CC21771}" destId="{A8B671D0-5A17-4978-9AFC-8C393D74B5F9}" srcOrd="4" destOrd="0" presId="urn:microsoft.com/office/officeart/2005/8/layout/cycle8"/>
    <dgm:cxn modelId="{EEE9D47A-072F-4482-9249-116E9912D9A2}" type="presParOf" srcId="{EC903335-1318-4FA1-9FE9-C3112CC21771}" destId="{DFD89120-0F7D-4D4F-B327-1C246C5EA6E6}" srcOrd="5" destOrd="0" presId="urn:microsoft.com/office/officeart/2005/8/layout/cycle8"/>
    <dgm:cxn modelId="{C13840D9-3A2A-498A-A08A-5F1430D1BF0A}" type="presParOf" srcId="{EC903335-1318-4FA1-9FE9-C3112CC21771}" destId="{56912B87-D07F-41B6-8A41-C523A6AC4651}" srcOrd="6" destOrd="0" presId="urn:microsoft.com/office/officeart/2005/8/layout/cycle8"/>
    <dgm:cxn modelId="{145A3A19-E8CE-44B7-B1FB-18B58954868D}" type="presParOf" srcId="{EC903335-1318-4FA1-9FE9-C3112CC21771}" destId="{FDD8354F-F9AB-4ED9-B45B-980A1EBD970F}" srcOrd="7" destOrd="0" presId="urn:microsoft.com/office/officeart/2005/8/layout/cycle8"/>
    <dgm:cxn modelId="{D2089B38-8777-4233-AA15-D814125CED4C}" type="presParOf" srcId="{EC903335-1318-4FA1-9FE9-C3112CC21771}" destId="{18E929E9-680F-4CAA-9C7C-C6E0E87A7912}" srcOrd="8" destOrd="0" presId="urn:microsoft.com/office/officeart/2005/8/layout/cycle8"/>
    <dgm:cxn modelId="{743296AF-A259-461F-95E7-A2AA680E583B}" type="presParOf" srcId="{EC903335-1318-4FA1-9FE9-C3112CC21771}" destId="{A47F53FC-A006-42A1-A6AF-EBC513F07F85}" srcOrd="9" destOrd="0" presId="urn:microsoft.com/office/officeart/2005/8/layout/cycle8"/>
    <dgm:cxn modelId="{F22D4A2D-3EBC-4944-803B-FF120C64434D}" type="presParOf" srcId="{EC903335-1318-4FA1-9FE9-C3112CC21771}" destId="{67F5306F-DDCB-4802-ABA1-43BEB6B00CC2}" srcOrd="10" destOrd="0" presId="urn:microsoft.com/office/officeart/2005/8/layout/cycle8"/>
    <dgm:cxn modelId="{B357FCFB-3B9A-4A1E-87AA-451338E8623A}" type="presParOf" srcId="{EC903335-1318-4FA1-9FE9-C3112CC21771}" destId="{5435B51A-25EB-4E46-9A60-6D3C02828F6A}" srcOrd="11" destOrd="0" presId="urn:microsoft.com/office/officeart/2005/8/layout/cycle8"/>
    <dgm:cxn modelId="{60BBC8D5-25B7-46F8-A01E-57C886430280}" type="presParOf" srcId="{EC903335-1318-4FA1-9FE9-C3112CC21771}" destId="{2F9D419B-FE36-4A7C-8CB3-825C5AB85B32}" srcOrd="12" destOrd="0" presId="urn:microsoft.com/office/officeart/2005/8/layout/cycle8"/>
    <dgm:cxn modelId="{39D7A682-9517-4956-BD94-6978E7D97AF8}" type="presParOf" srcId="{EC903335-1318-4FA1-9FE9-C3112CC21771}" destId="{FEC323A8-3483-4FEC-8C0A-15E9A6E05DB0}" srcOrd="13" destOrd="0" presId="urn:microsoft.com/office/officeart/2005/8/layout/cycle8"/>
    <dgm:cxn modelId="{73B0548D-77E6-493C-9B9A-21AFD3127CFD}" type="presParOf" srcId="{EC903335-1318-4FA1-9FE9-C3112CC21771}" destId="{BE114BF6-323A-4B47-A57E-A09F423F9948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CF627D-B559-4A11-A455-D0B14C6F32EB}" type="doc">
      <dgm:prSet loTypeId="urn:microsoft.com/office/officeart/2005/8/layout/cycle5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C4F9A70-E5BB-4B18-A3D7-EEE14EB25B62}">
      <dgm:prSet phldrT="[Text]" custT="1"/>
      <dgm:spPr/>
      <dgm:t>
        <a:bodyPr/>
        <a:lstStyle/>
        <a:p>
          <a:r>
            <a:rPr lang="en-CA" sz="2800" dirty="0"/>
            <a:t>Bias</a:t>
          </a:r>
        </a:p>
      </dgm:t>
    </dgm:pt>
    <dgm:pt modelId="{A2E409D0-8549-4E05-9DA0-D6D29845D2AB}" type="parTrans" cxnId="{7910F4FE-A245-47EC-8256-50AC79BC3781}">
      <dgm:prSet/>
      <dgm:spPr/>
      <dgm:t>
        <a:bodyPr/>
        <a:lstStyle/>
        <a:p>
          <a:endParaRPr lang="en-US" sz="3200"/>
        </a:p>
      </dgm:t>
    </dgm:pt>
    <dgm:pt modelId="{F26E8B82-9603-4CE0-AE2A-DD3EE2FD660C}" type="sibTrans" cxnId="{7910F4FE-A245-47EC-8256-50AC79BC3781}">
      <dgm:prSet custT="1"/>
      <dgm:spPr>
        <a:ln w="38100">
          <a:solidFill>
            <a:schemeClr val="accent2"/>
          </a:solidFill>
        </a:ln>
      </dgm:spPr>
      <dgm:t>
        <a:bodyPr/>
        <a:lstStyle/>
        <a:p>
          <a:endParaRPr lang="en-US" sz="2000" dirty="0"/>
        </a:p>
      </dgm:t>
    </dgm:pt>
    <dgm:pt modelId="{72FFECDE-49DA-404C-B831-AB4902C156F5}">
      <dgm:prSet phldrT="[Text]" custT="1"/>
      <dgm:spPr/>
      <dgm:t>
        <a:bodyPr/>
        <a:lstStyle/>
        <a:p>
          <a:r>
            <a:rPr lang="en-CA" sz="2800" dirty="0"/>
            <a:t>Prejudice</a:t>
          </a:r>
        </a:p>
      </dgm:t>
    </dgm:pt>
    <dgm:pt modelId="{6AF2EDDB-8F43-4C6C-8EEF-882C036EC9EE}" type="parTrans" cxnId="{B2E3327F-DD9D-41A2-81F0-EFDDE3D6D485}">
      <dgm:prSet/>
      <dgm:spPr/>
      <dgm:t>
        <a:bodyPr/>
        <a:lstStyle/>
        <a:p>
          <a:endParaRPr lang="en-US" sz="3200"/>
        </a:p>
      </dgm:t>
    </dgm:pt>
    <dgm:pt modelId="{4FBF71EC-11B0-498D-B681-3A2019E52EB2}" type="sibTrans" cxnId="{B2E3327F-DD9D-41A2-81F0-EFDDE3D6D485}">
      <dgm:prSet custT="1"/>
      <dgm:spPr>
        <a:ln w="38100">
          <a:solidFill>
            <a:schemeClr val="accent2"/>
          </a:solidFill>
        </a:ln>
      </dgm:spPr>
      <dgm:t>
        <a:bodyPr/>
        <a:lstStyle/>
        <a:p>
          <a:endParaRPr lang="en-US" sz="2000" dirty="0"/>
        </a:p>
      </dgm:t>
    </dgm:pt>
    <dgm:pt modelId="{F0BF0B84-161F-4016-9870-68FBA653F0EE}">
      <dgm:prSet phldrT="[Text]" custT="1"/>
      <dgm:spPr/>
      <dgm:t>
        <a:bodyPr/>
        <a:lstStyle/>
        <a:p>
          <a:r>
            <a:rPr lang="en-CA" sz="2800" dirty="0"/>
            <a:t>Discrimination </a:t>
          </a:r>
        </a:p>
      </dgm:t>
    </dgm:pt>
    <dgm:pt modelId="{B271ECE1-E712-473D-8447-A4149A946CD1}" type="parTrans" cxnId="{FF651712-DE89-49B8-B2AC-C6C2D76F6641}">
      <dgm:prSet/>
      <dgm:spPr/>
      <dgm:t>
        <a:bodyPr/>
        <a:lstStyle/>
        <a:p>
          <a:endParaRPr lang="en-US" sz="3200"/>
        </a:p>
      </dgm:t>
    </dgm:pt>
    <dgm:pt modelId="{E017856C-1BF1-420C-AC98-B86F5A115EBF}" type="sibTrans" cxnId="{FF651712-DE89-49B8-B2AC-C6C2D76F6641}">
      <dgm:prSet custT="1"/>
      <dgm:spPr>
        <a:ln w="38100">
          <a:solidFill>
            <a:schemeClr val="accent2"/>
          </a:solidFill>
        </a:ln>
      </dgm:spPr>
      <dgm:t>
        <a:bodyPr/>
        <a:lstStyle/>
        <a:p>
          <a:endParaRPr lang="en-US" sz="2000" dirty="0"/>
        </a:p>
      </dgm:t>
    </dgm:pt>
    <dgm:pt modelId="{93A093EA-124A-4F5F-A58A-C6190B8E070B}">
      <dgm:prSet phldrT="[Text]" custT="1"/>
      <dgm:spPr/>
      <dgm:t>
        <a:bodyPr/>
        <a:lstStyle/>
        <a:p>
          <a:r>
            <a:rPr lang="en-CA" sz="2800" dirty="0"/>
            <a:t>Exclusion </a:t>
          </a:r>
        </a:p>
      </dgm:t>
    </dgm:pt>
    <dgm:pt modelId="{2215A455-019A-4A0C-A943-FBF9ACB551E2}" type="parTrans" cxnId="{44081923-8218-47F3-B085-FFAA09E92431}">
      <dgm:prSet/>
      <dgm:spPr/>
      <dgm:t>
        <a:bodyPr/>
        <a:lstStyle/>
        <a:p>
          <a:endParaRPr lang="en-US" sz="3200"/>
        </a:p>
      </dgm:t>
    </dgm:pt>
    <dgm:pt modelId="{DF02997B-809A-4975-80A0-97FD2C569F16}" type="sibTrans" cxnId="{44081923-8218-47F3-B085-FFAA09E92431}">
      <dgm:prSet custT="1"/>
      <dgm:spPr>
        <a:ln w="38100">
          <a:solidFill>
            <a:schemeClr val="accent2"/>
          </a:solidFill>
        </a:ln>
      </dgm:spPr>
      <dgm:t>
        <a:bodyPr/>
        <a:lstStyle/>
        <a:p>
          <a:endParaRPr lang="en-US" sz="2000" dirty="0"/>
        </a:p>
      </dgm:t>
    </dgm:pt>
    <dgm:pt modelId="{3E001D51-11AD-4B0E-9A04-7DF0D1044CA1}" type="pres">
      <dgm:prSet presAssocID="{3DCF627D-B559-4A11-A455-D0B14C6F32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3F18A9-6C6B-455B-8762-BE95EA186DFB}" type="pres">
      <dgm:prSet presAssocID="{BC4F9A70-E5BB-4B18-A3D7-EEE14EB25B62}" presName="node" presStyleLbl="node1" presStyleIdx="0" presStyleCnt="4" custScaleY="864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A12376-D7CE-4E0C-A54F-0D53D85FA530}" type="pres">
      <dgm:prSet presAssocID="{BC4F9A70-E5BB-4B18-A3D7-EEE14EB25B62}" presName="spNode" presStyleCnt="0"/>
      <dgm:spPr/>
      <dgm:t>
        <a:bodyPr/>
        <a:lstStyle/>
        <a:p>
          <a:endParaRPr lang="en-US"/>
        </a:p>
      </dgm:t>
    </dgm:pt>
    <dgm:pt modelId="{303E1BBA-002E-4354-8C13-5C410D7DBB09}" type="pres">
      <dgm:prSet presAssocID="{F26E8B82-9603-4CE0-AE2A-DD3EE2FD660C}" presName="sibTrans" presStyleLbl="sibTrans1D1" presStyleIdx="0" presStyleCnt="4"/>
      <dgm:spPr/>
      <dgm:t>
        <a:bodyPr/>
        <a:lstStyle/>
        <a:p>
          <a:endParaRPr lang="en-US"/>
        </a:p>
      </dgm:t>
    </dgm:pt>
    <dgm:pt modelId="{F008C56E-12EA-4D0E-AC03-0F2672E7F1C6}" type="pres">
      <dgm:prSet presAssocID="{72FFECDE-49DA-404C-B831-AB4902C156F5}" presName="node" presStyleLbl="node1" presStyleIdx="1" presStyleCnt="4" custScaleY="864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C96C93-B3A9-455C-823D-11E3D778781A}" type="pres">
      <dgm:prSet presAssocID="{72FFECDE-49DA-404C-B831-AB4902C156F5}" presName="spNode" presStyleCnt="0"/>
      <dgm:spPr/>
      <dgm:t>
        <a:bodyPr/>
        <a:lstStyle/>
        <a:p>
          <a:endParaRPr lang="en-US"/>
        </a:p>
      </dgm:t>
    </dgm:pt>
    <dgm:pt modelId="{BA313609-3122-47B3-A02F-FD12878A7F50}" type="pres">
      <dgm:prSet presAssocID="{4FBF71EC-11B0-498D-B681-3A2019E52EB2}" presName="sibTrans" presStyleLbl="sibTrans1D1" presStyleIdx="1" presStyleCnt="4"/>
      <dgm:spPr/>
      <dgm:t>
        <a:bodyPr/>
        <a:lstStyle/>
        <a:p>
          <a:endParaRPr lang="en-US"/>
        </a:p>
      </dgm:t>
    </dgm:pt>
    <dgm:pt modelId="{5300C018-1030-4DC3-B611-9426D261D34F}" type="pres">
      <dgm:prSet presAssocID="{F0BF0B84-161F-4016-9870-68FBA653F0EE}" presName="node" presStyleLbl="node1" presStyleIdx="2" presStyleCnt="4" custScaleX="118227" custScaleY="864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560FE-B015-4CFD-AD72-A0E0592588E7}" type="pres">
      <dgm:prSet presAssocID="{F0BF0B84-161F-4016-9870-68FBA653F0EE}" presName="spNode" presStyleCnt="0"/>
      <dgm:spPr/>
      <dgm:t>
        <a:bodyPr/>
        <a:lstStyle/>
        <a:p>
          <a:endParaRPr lang="en-US"/>
        </a:p>
      </dgm:t>
    </dgm:pt>
    <dgm:pt modelId="{24C3CCFF-440B-4F5E-8527-81B4F8B9E2F6}" type="pres">
      <dgm:prSet presAssocID="{E017856C-1BF1-420C-AC98-B86F5A115EBF}" presName="sibTrans" presStyleLbl="sibTrans1D1" presStyleIdx="2" presStyleCnt="4"/>
      <dgm:spPr/>
      <dgm:t>
        <a:bodyPr/>
        <a:lstStyle/>
        <a:p>
          <a:endParaRPr lang="en-US"/>
        </a:p>
      </dgm:t>
    </dgm:pt>
    <dgm:pt modelId="{C942BABB-36A1-45E1-96F2-A587E9BED867}" type="pres">
      <dgm:prSet presAssocID="{93A093EA-124A-4F5F-A58A-C6190B8E070B}" presName="node" presStyleLbl="node1" presStyleIdx="3" presStyleCnt="4" custScaleY="864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0BCBAC-08C8-43E5-B491-F7930C22FD95}" type="pres">
      <dgm:prSet presAssocID="{93A093EA-124A-4F5F-A58A-C6190B8E070B}" presName="spNode" presStyleCnt="0"/>
      <dgm:spPr/>
      <dgm:t>
        <a:bodyPr/>
        <a:lstStyle/>
        <a:p>
          <a:endParaRPr lang="en-US"/>
        </a:p>
      </dgm:t>
    </dgm:pt>
    <dgm:pt modelId="{05BD9758-7E21-4EEE-94D5-A83F82182769}" type="pres">
      <dgm:prSet presAssocID="{DF02997B-809A-4975-80A0-97FD2C569F16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DB879A14-1D11-410C-9201-40D0F5B93A37}" type="presOf" srcId="{72FFECDE-49DA-404C-B831-AB4902C156F5}" destId="{F008C56E-12EA-4D0E-AC03-0F2672E7F1C6}" srcOrd="0" destOrd="0" presId="urn:microsoft.com/office/officeart/2005/8/layout/cycle5"/>
    <dgm:cxn modelId="{FF651712-DE89-49B8-B2AC-C6C2D76F6641}" srcId="{3DCF627D-B559-4A11-A455-D0B14C6F32EB}" destId="{F0BF0B84-161F-4016-9870-68FBA653F0EE}" srcOrd="2" destOrd="0" parTransId="{B271ECE1-E712-473D-8447-A4149A946CD1}" sibTransId="{E017856C-1BF1-420C-AC98-B86F5A115EBF}"/>
    <dgm:cxn modelId="{91A699D7-AE5D-4ABB-BF86-F6CE8BC0D5B7}" type="presOf" srcId="{F0BF0B84-161F-4016-9870-68FBA653F0EE}" destId="{5300C018-1030-4DC3-B611-9426D261D34F}" srcOrd="0" destOrd="0" presId="urn:microsoft.com/office/officeart/2005/8/layout/cycle5"/>
    <dgm:cxn modelId="{A8FF0D16-65F1-428B-B605-CCEB3CDC6C51}" type="presOf" srcId="{93A093EA-124A-4F5F-A58A-C6190B8E070B}" destId="{C942BABB-36A1-45E1-96F2-A587E9BED867}" srcOrd="0" destOrd="0" presId="urn:microsoft.com/office/officeart/2005/8/layout/cycle5"/>
    <dgm:cxn modelId="{BB12BFBE-2779-4EBE-BF4A-AD2BE7B8E9AC}" type="presOf" srcId="{F26E8B82-9603-4CE0-AE2A-DD3EE2FD660C}" destId="{303E1BBA-002E-4354-8C13-5C410D7DBB09}" srcOrd="0" destOrd="0" presId="urn:microsoft.com/office/officeart/2005/8/layout/cycle5"/>
    <dgm:cxn modelId="{E90D7E97-CD86-49B8-B24C-C345FD187665}" type="presOf" srcId="{BC4F9A70-E5BB-4B18-A3D7-EEE14EB25B62}" destId="{353F18A9-6C6B-455B-8762-BE95EA186DFB}" srcOrd="0" destOrd="0" presId="urn:microsoft.com/office/officeart/2005/8/layout/cycle5"/>
    <dgm:cxn modelId="{7910F4FE-A245-47EC-8256-50AC79BC3781}" srcId="{3DCF627D-B559-4A11-A455-D0B14C6F32EB}" destId="{BC4F9A70-E5BB-4B18-A3D7-EEE14EB25B62}" srcOrd="0" destOrd="0" parTransId="{A2E409D0-8549-4E05-9DA0-D6D29845D2AB}" sibTransId="{F26E8B82-9603-4CE0-AE2A-DD3EE2FD660C}"/>
    <dgm:cxn modelId="{C0A6490A-35AF-4E64-BBE9-BC99385F7ED8}" type="presOf" srcId="{E017856C-1BF1-420C-AC98-B86F5A115EBF}" destId="{24C3CCFF-440B-4F5E-8527-81B4F8B9E2F6}" srcOrd="0" destOrd="0" presId="urn:microsoft.com/office/officeart/2005/8/layout/cycle5"/>
    <dgm:cxn modelId="{B409D7E0-CF24-412F-AF18-50846611B84D}" type="presOf" srcId="{3DCF627D-B559-4A11-A455-D0B14C6F32EB}" destId="{3E001D51-11AD-4B0E-9A04-7DF0D1044CA1}" srcOrd="0" destOrd="0" presId="urn:microsoft.com/office/officeart/2005/8/layout/cycle5"/>
    <dgm:cxn modelId="{B2E3327F-DD9D-41A2-81F0-EFDDE3D6D485}" srcId="{3DCF627D-B559-4A11-A455-D0B14C6F32EB}" destId="{72FFECDE-49DA-404C-B831-AB4902C156F5}" srcOrd="1" destOrd="0" parTransId="{6AF2EDDB-8F43-4C6C-8EEF-882C036EC9EE}" sibTransId="{4FBF71EC-11B0-498D-B681-3A2019E52EB2}"/>
    <dgm:cxn modelId="{44081923-8218-47F3-B085-FFAA09E92431}" srcId="{3DCF627D-B559-4A11-A455-D0B14C6F32EB}" destId="{93A093EA-124A-4F5F-A58A-C6190B8E070B}" srcOrd="3" destOrd="0" parTransId="{2215A455-019A-4A0C-A943-FBF9ACB551E2}" sibTransId="{DF02997B-809A-4975-80A0-97FD2C569F16}"/>
    <dgm:cxn modelId="{C1FA6C9B-F79E-462F-B1E5-1A2E19C6959D}" type="presOf" srcId="{DF02997B-809A-4975-80A0-97FD2C569F16}" destId="{05BD9758-7E21-4EEE-94D5-A83F82182769}" srcOrd="0" destOrd="0" presId="urn:microsoft.com/office/officeart/2005/8/layout/cycle5"/>
    <dgm:cxn modelId="{AAA012EE-DB07-412C-9C84-5ED19F09411C}" type="presOf" srcId="{4FBF71EC-11B0-498D-B681-3A2019E52EB2}" destId="{BA313609-3122-47B3-A02F-FD12878A7F50}" srcOrd="0" destOrd="0" presId="urn:microsoft.com/office/officeart/2005/8/layout/cycle5"/>
    <dgm:cxn modelId="{C17A9DAF-DEE1-44C7-AA4E-D0544D3D9E20}" type="presParOf" srcId="{3E001D51-11AD-4B0E-9A04-7DF0D1044CA1}" destId="{353F18A9-6C6B-455B-8762-BE95EA186DFB}" srcOrd="0" destOrd="0" presId="urn:microsoft.com/office/officeart/2005/8/layout/cycle5"/>
    <dgm:cxn modelId="{23B8049F-C975-4FD1-9E30-0AFDD2D36408}" type="presParOf" srcId="{3E001D51-11AD-4B0E-9A04-7DF0D1044CA1}" destId="{2EA12376-D7CE-4E0C-A54F-0D53D85FA530}" srcOrd="1" destOrd="0" presId="urn:microsoft.com/office/officeart/2005/8/layout/cycle5"/>
    <dgm:cxn modelId="{A7C81DDF-6601-47F1-8C83-61A29395EB99}" type="presParOf" srcId="{3E001D51-11AD-4B0E-9A04-7DF0D1044CA1}" destId="{303E1BBA-002E-4354-8C13-5C410D7DBB09}" srcOrd="2" destOrd="0" presId="urn:microsoft.com/office/officeart/2005/8/layout/cycle5"/>
    <dgm:cxn modelId="{1BD2237F-5AD4-4303-AB9A-DE3C644D119E}" type="presParOf" srcId="{3E001D51-11AD-4B0E-9A04-7DF0D1044CA1}" destId="{F008C56E-12EA-4D0E-AC03-0F2672E7F1C6}" srcOrd="3" destOrd="0" presId="urn:microsoft.com/office/officeart/2005/8/layout/cycle5"/>
    <dgm:cxn modelId="{979AF0D1-F127-4FC2-BB49-0EB33DEB065C}" type="presParOf" srcId="{3E001D51-11AD-4B0E-9A04-7DF0D1044CA1}" destId="{04C96C93-B3A9-455C-823D-11E3D778781A}" srcOrd="4" destOrd="0" presId="urn:microsoft.com/office/officeart/2005/8/layout/cycle5"/>
    <dgm:cxn modelId="{F9929F34-A49F-4765-9915-B66EF4B6301C}" type="presParOf" srcId="{3E001D51-11AD-4B0E-9A04-7DF0D1044CA1}" destId="{BA313609-3122-47B3-A02F-FD12878A7F50}" srcOrd="5" destOrd="0" presId="urn:microsoft.com/office/officeart/2005/8/layout/cycle5"/>
    <dgm:cxn modelId="{CF8CF09A-0FAD-49F0-BC0E-EA46334C8792}" type="presParOf" srcId="{3E001D51-11AD-4B0E-9A04-7DF0D1044CA1}" destId="{5300C018-1030-4DC3-B611-9426D261D34F}" srcOrd="6" destOrd="0" presId="urn:microsoft.com/office/officeart/2005/8/layout/cycle5"/>
    <dgm:cxn modelId="{E21ECF10-8E4A-45AF-A72F-1B9A48CC55E1}" type="presParOf" srcId="{3E001D51-11AD-4B0E-9A04-7DF0D1044CA1}" destId="{574560FE-B015-4CFD-AD72-A0E0592588E7}" srcOrd="7" destOrd="0" presId="urn:microsoft.com/office/officeart/2005/8/layout/cycle5"/>
    <dgm:cxn modelId="{779CC4B3-0D45-4507-833B-0FEA4421EA82}" type="presParOf" srcId="{3E001D51-11AD-4B0E-9A04-7DF0D1044CA1}" destId="{24C3CCFF-440B-4F5E-8527-81B4F8B9E2F6}" srcOrd="8" destOrd="0" presId="urn:microsoft.com/office/officeart/2005/8/layout/cycle5"/>
    <dgm:cxn modelId="{5F7C39AE-69D6-4DB1-BD1C-B319FBD16236}" type="presParOf" srcId="{3E001D51-11AD-4B0E-9A04-7DF0D1044CA1}" destId="{C942BABB-36A1-45E1-96F2-A587E9BED867}" srcOrd="9" destOrd="0" presId="urn:microsoft.com/office/officeart/2005/8/layout/cycle5"/>
    <dgm:cxn modelId="{B1596311-B630-4257-9E28-48A1EC729223}" type="presParOf" srcId="{3E001D51-11AD-4B0E-9A04-7DF0D1044CA1}" destId="{CD0BCBAC-08C8-43E5-B491-F7930C22FD95}" srcOrd="10" destOrd="0" presId="urn:microsoft.com/office/officeart/2005/8/layout/cycle5"/>
    <dgm:cxn modelId="{6796F125-195F-48C5-B19A-F1ACDDF6C0F4}" type="presParOf" srcId="{3E001D51-11AD-4B0E-9A04-7DF0D1044CA1}" destId="{05BD9758-7E21-4EEE-94D5-A83F82182769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E9E8C-5122-49AF-A6C0-182BE52432C4}">
      <dsp:nvSpPr>
        <dsp:cNvPr id="0" name=""/>
        <dsp:cNvSpPr/>
      </dsp:nvSpPr>
      <dsp:spPr>
        <a:xfrm>
          <a:off x="8041711" y="580816"/>
          <a:ext cx="7505931" cy="7505931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Be aware and self-reflect </a:t>
          </a:r>
          <a:endParaRPr lang="en-US" sz="3900" kern="1200" dirty="0"/>
        </a:p>
      </dsp:txBody>
      <dsp:txXfrm>
        <a:off x="11997515" y="2171358"/>
        <a:ext cx="2680689" cy="2233908"/>
      </dsp:txXfrm>
    </dsp:sp>
    <dsp:sp modelId="{A8B671D0-5A17-4978-9AFC-8C393D74B5F9}">
      <dsp:nvSpPr>
        <dsp:cNvPr id="0" name=""/>
        <dsp:cNvSpPr/>
      </dsp:nvSpPr>
      <dsp:spPr>
        <a:xfrm>
          <a:off x="7887124" y="848885"/>
          <a:ext cx="7505931" cy="7505931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Disrupt and mitigate</a:t>
          </a:r>
          <a:endParaRPr lang="en-US" sz="3900" kern="1200" dirty="0"/>
        </a:p>
      </dsp:txBody>
      <dsp:txXfrm>
        <a:off x="9674251" y="5718805"/>
        <a:ext cx="4021034" cy="1965839"/>
      </dsp:txXfrm>
    </dsp:sp>
    <dsp:sp modelId="{18E929E9-680F-4CAA-9C7C-C6E0E87A7912}">
      <dsp:nvSpPr>
        <dsp:cNvPr id="0" name=""/>
        <dsp:cNvSpPr/>
      </dsp:nvSpPr>
      <dsp:spPr>
        <a:xfrm>
          <a:off x="7732538" y="580816"/>
          <a:ext cx="7505931" cy="7505931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Understand </a:t>
          </a:r>
          <a:endParaRPr lang="en-US" sz="3900" kern="1200" dirty="0"/>
        </a:p>
      </dsp:txBody>
      <dsp:txXfrm>
        <a:off x="8601975" y="2171358"/>
        <a:ext cx="2680689" cy="2233908"/>
      </dsp:txXfrm>
    </dsp:sp>
    <dsp:sp modelId="{2F9D419B-FE36-4A7C-8CB3-825C5AB85B32}">
      <dsp:nvSpPr>
        <dsp:cNvPr id="0" name=""/>
        <dsp:cNvSpPr/>
      </dsp:nvSpPr>
      <dsp:spPr>
        <a:xfrm>
          <a:off x="7577677" y="116163"/>
          <a:ext cx="8435237" cy="843523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323A8-3483-4FEC-8C0A-15E9A6E05DB0}">
      <dsp:nvSpPr>
        <dsp:cNvPr id="0" name=""/>
        <dsp:cNvSpPr/>
      </dsp:nvSpPr>
      <dsp:spPr>
        <a:xfrm>
          <a:off x="7422471" y="383757"/>
          <a:ext cx="8435237" cy="843523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14BF6-323A-4B47-A57E-A09F423F9948}">
      <dsp:nvSpPr>
        <dsp:cNvPr id="0" name=""/>
        <dsp:cNvSpPr/>
      </dsp:nvSpPr>
      <dsp:spPr>
        <a:xfrm>
          <a:off x="7404844" y="116163"/>
          <a:ext cx="8160080" cy="843523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F18A9-6C6B-455B-8762-BE95EA186DFB}">
      <dsp:nvSpPr>
        <dsp:cNvPr id="0" name=""/>
        <dsp:cNvSpPr/>
      </dsp:nvSpPr>
      <dsp:spPr>
        <a:xfrm>
          <a:off x="3251079" y="109651"/>
          <a:ext cx="2435036" cy="13680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/>
            <a:t>Bias</a:t>
          </a:r>
        </a:p>
      </dsp:txBody>
      <dsp:txXfrm>
        <a:off x="3317860" y="176432"/>
        <a:ext cx="2301474" cy="1234445"/>
      </dsp:txXfrm>
    </dsp:sp>
    <dsp:sp modelId="{303E1BBA-002E-4354-8C13-5C410D7DBB09}">
      <dsp:nvSpPr>
        <dsp:cNvPr id="0" name=""/>
        <dsp:cNvSpPr/>
      </dsp:nvSpPr>
      <dsp:spPr>
        <a:xfrm>
          <a:off x="1855188" y="793654"/>
          <a:ext cx="5226818" cy="5226818"/>
        </a:xfrm>
        <a:custGeom>
          <a:avLst/>
          <a:gdLst/>
          <a:ahLst/>
          <a:cxnLst/>
          <a:rect l="0" t="0" r="0" b="0"/>
          <a:pathLst>
            <a:path>
              <a:moveTo>
                <a:pt x="4183156" y="523959"/>
              </a:moveTo>
              <a:arcTo wR="2613409" hR="2613409" stAng="18414992" swAng="1725663"/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8C56E-12EA-4D0E-AC03-0F2672E7F1C6}">
      <dsp:nvSpPr>
        <dsp:cNvPr id="0" name=""/>
        <dsp:cNvSpPr/>
      </dsp:nvSpPr>
      <dsp:spPr>
        <a:xfrm>
          <a:off x="5864488" y="2723060"/>
          <a:ext cx="2435036" cy="13680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/>
            <a:t>Prejudice</a:t>
          </a:r>
        </a:p>
      </dsp:txBody>
      <dsp:txXfrm>
        <a:off x="5931269" y="2789841"/>
        <a:ext cx="2301474" cy="1234445"/>
      </dsp:txXfrm>
    </dsp:sp>
    <dsp:sp modelId="{BA313609-3122-47B3-A02F-FD12878A7F50}">
      <dsp:nvSpPr>
        <dsp:cNvPr id="0" name=""/>
        <dsp:cNvSpPr/>
      </dsp:nvSpPr>
      <dsp:spPr>
        <a:xfrm>
          <a:off x="1855188" y="793654"/>
          <a:ext cx="5226818" cy="5226818"/>
        </a:xfrm>
        <a:custGeom>
          <a:avLst/>
          <a:gdLst/>
          <a:ahLst/>
          <a:cxnLst/>
          <a:rect l="0" t="0" r="0" b="0"/>
          <a:pathLst>
            <a:path>
              <a:moveTo>
                <a:pt x="5014138" y="3646078"/>
              </a:moveTo>
              <a:arcTo wR="2613409" hR="2613409" stAng="1396492" swAng="1512108"/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0C018-1030-4DC3-B611-9426D261D34F}">
      <dsp:nvSpPr>
        <dsp:cNvPr id="0" name=""/>
        <dsp:cNvSpPr/>
      </dsp:nvSpPr>
      <dsp:spPr>
        <a:xfrm>
          <a:off x="3029162" y="5336469"/>
          <a:ext cx="2878870" cy="13680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/>
            <a:t>Discrimination </a:t>
          </a:r>
        </a:p>
      </dsp:txBody>
      <dsp:txXfrm>
        <a:off x="3095943" y="5403250"/>
        <a:ext cx="2745308" cy="1234445"/>
      </dsp:txXfrm>
    </dsp:sp>
    <dsp:sp modelId="{24C3CCFF-440B-4F5E-8527-81B4F8B9E2F6}">
      <dsp:nvSpPr>
        <dsp:cNvPr id="0" name=""/>
        <dsp:cNvSpPr/>
      </dsp:nvSpPr>
      <dsp:spPr>
        <a:xfrm>
          <a:off x="1855188" y="793654"/>
          <a:ext cx="5226818" cy="5226818"/>
        </a:xfrm>
        <a:custGeom>
          <a:avLst/>
          <a:gdLst/>
          <a:ahLst/>
          <a:cxnLst/>
          <a:rect l="0" t="0" r="0" b="0"/>
          <a:pathLst>
            <a:path>
              <a:moveTo>
                <a:pt x="880914" y="4570031"/>
              </a:moveTo>
              <a:arcTo wR="2613409" hR="2613409" stAng="7891400" swAng="1512108"/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42BABB-36A1-45E1-96F2-A587E9BED867}">
      <dsp:nvSpPr>
        <dsp:cNvPr id="0" name=""/>
        <dsp:cNvSpPr/>
      </dsp:nvSpPr>
      <dsp:spPr>
        <a:xfrm>
          <a:off x="637670" y="2723060"/>
          <a:ext cx="2435036" cy="13680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/>
            <a:t>Exclusion </a:t>
          </a:r>
        </a:p>
      </dsp:txBody>
      <dsp:txXfrm>
        <a:off x="704451" y="2789841"/>
        <a:ext cx="2301474" cy="1234445"/>
      </dsp:txXfrm>
    </dsp:sp>
    <dsp:sp modelId="{05BD9758-7E21-4EEE-94D5-A83F82182769}">
      <dsp:nvSpPr>
        <dsp:cNvPr id="0" name=""/>
        <dsp:cNvSpPr/>
      </dsp:nvSpPr>
      <dsp:spPr>
        <a:xfrm>
          <a:off x="1855188" y="793654"/>
          <a:ext cx="5226818" cy="5226818"/>
        </a:xfrm>
        <a:custGeom>
          <a:avLst/>
          <a:gdLst/>
          <a:ahLst/>
          <a:cxnLst/>
          <a:rect l="0" t="0" r="0" b="0"/>
          <a:pathLst>
            <a:path>
              <a:moveTo>
                <a:pt x="231960" y="1537022"/>
              </a:moveTo>
              <a:arcTo wR="2613409" hR="2613409" stAng="12259345" swAng="1725663"/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951EA8B-6097-3C40-A2A9-D1A81574A2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6021394-C298-9242-AEC6-42A2E746F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D2F266-A183-A947-8D16-3FCF859B7092}" type="datetimeFigureOut">
              <a:rPr lang="en-CA" smtClean="0"/>
              <a:t>2020-12-23</a:t>
            </a:fld>
            <a:endParaRPr lang="en-C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0A2F57-EBB5-0C47-ABE0-A9DA7ED360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009F76-9FEA-2A44-8E2E-FB8543AA51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BF2D903-EF84-0146-ACDB-F5DB8CBE6E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5889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158CEB4-EE8A-4691-9754-0377ED3C856A}" type="datetimeFigureOut">
              <a:rPr lang="en-CA" smtClean="0"/>
              <a:t>2020-12-23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32C9A2A-8FEE-4857-A891-DC1BF433456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28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5820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582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253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298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278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8442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8394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474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834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2461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“The client might not understand his accent.”</a:t>
            </a:r>
          </a:p>
          <a:p>
            <a:endParaRPr lang="en-CA" sz="3200" dirty="0" smtClean="0"/>
          </a:p>
          <a:p>
            <a:r>
              <a:rPr lang="en-CA" dirty="0" smtClean="0"/>
              <a:t>“She has the same management style as me, she should definitely be recommended for the promotion.”</a:t>
            </a:r>
          </a:p>
          <a:p>
            <a:endParaRPr lang="en-CA" sz="3200" dirty="0" smtClean="0"/>
          </a:p>
          <a:p>
            <a:r>
              <a:rPr lang="en-CA" dirty="0" smtClean="0"/>
              <a:t>“Millennials are lazier and don't care about work – I think we should hire someone older, they will be more committed to the job.”</a:t>
            </a:r>
          </a:p>
          <a:p>
            <a:endParaRPr lang="en-CA" sz="3200" dirty="0" smtClean="0"/>
          </a:p>
          <a:p>
            <a:r>
              <a:rPr lang="en-CA" dirty="0" smtClean="0"/>
              <a:t>“I don't know that we can actually accommodate their disability, and it might actually affect their work quality.”</a:t>
            </a:r>
          </a:p>
          <a:p>
            <a:endParaRPr lang="en-US" dirty="0" smtClean="0"/>
          </a:p>
          <a:p>
            <a:r>
              <a:rPr lang="en-CA" sz="1200" dirty="0" smtClean="0"/>
              <a:t>“I don't have a problem with LGBTQ2+ people, but I feel like they get preferential treatment nowadays.”</a:t>
            </a:r>
          </a:p>
          <a:p>
            <a:endParaRPr lang="en-CA" sz="3200" dirty="0" smtClean="0"/>
          </a:p>
          <a:p>
            <a:r>
              <a:rPr lang="en-CA" sz="1200" dirty="0" smtClean="0"/>
              <a:t>“Because this project involves graphic design and web development, I don't think he will be able to keep up, he's kind of older and I don't think he even knows how to use Excel or the Internet.”</a:t>
            </a:r>
          </a:p>
          <a:p>
            <a:endParaRPr lang="en-CA" sz="3200" dirty="0" smtClean="0"/>
          </a:p>
          <a:p>
            <a:r>
              <a:rPr lang="en-CA" sz="1200" dirty="0" smtClean="0"/>
              <a:t>“She's from a poor country, so we should show her how to do her work, I want her to succeed.”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372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269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3010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1872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1981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774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6883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9466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2449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0340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6161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584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5628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6293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0987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8339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7369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1037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232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1970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9151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172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4484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1930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4951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7400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384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5402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38528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319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5866" y="2342445"/>
            <a:ext cx="10488409" cy="3515928"/>
          </a:xfrm>
        </p:spPr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853551" y="6524978"/>
            <a:ext cx="10490724" cy="5178072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11" name="Espace réservé pour une image  10"/>
          <p:cNvSpPr>
            <a:spLocks noGrp="1"/>
          </p:cNvSpPr>
          <p:nvPr>
            <p:ph type="pic" sz="quarter" idx="13"/>
          </p:nvPr>
        </p:nvSpPr>
        <p:spPr>
          <a:xfrm>
            <a:off x="13462000" y="609601"/>
            <a:ext cx="10442575" cy="11093450"/>
          </a:xfrm>
        </p:spPr>
        <p:txBody>
          <a:bodyPr/>
          <a:lstStyle>
            <a:lvl1pPr algn="ctr">
              <a:defRPr/>
            </a:lvl1pPr>
          </a:lstStyle>
          <a:p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014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‹#›</a:t>
            </a:fld>
            <a:endParaRPr lang="fr-CA" dirty="0"/>
          </a:p>
        </p:txBody>
      </p:sp>
      <p:sp>
        <p:nvSpPr>
          <p:cNvPr id="7" name="Espace réservé pour une image  10"/>
          <p:cNvSpPr>
            <a:spLocks noGrp="1"/>
          </p:cNvSpPr>
          <p:nvPr>
            <p:ph type="pic" sz="quarter" idx="13" hasCustomPrompt="1"/>
          </p:nvPr>
        </p:nvSpPr>
        <p:spPr>
          <a:xfrm>
            <a:off x="63" y="0"/>
            <a:ext cx="24387048" cy="12051792"/>
          </a:xfrm>
        </p:spPr>
        <p:txBody>
          <a:bodyPr anchor="ctr"/>
          <a:lstStyle>
            <a:lvl1pPr algn="ctr">
              <a:defRPr sz="4800" baseline="0">
                <a:latin typeface="+mj-lt"/>
              </a:defRPr>
            </a:lvl1pPr>
          </a:lstStyle>
          <a:p>
            <a:r>
              <a:rPr lang="en-CA" noProof="0" dirty="0"/>
              <a:t>Click on icon to insert image </a:t>
            </a:r>
            <a:br>
              <a:rPr lang="en-CA" noProof="0" dirty="0"/>
            </a:br>
            <a:r>
              <a:rPr lang="en-CA" noProof="0" dirty="0"/>
              <a:t>or drag and drop</a:t>
            </a:r>
          </a:p>
        </p:txBody>
      </p:sp>
    </p:spTree>
    <p:extLst>
      <p:ext uri="{BB962C8B-B14F-4D97-AF65-F5344CB8AC3E}">
        <p14:creationId xmlns:p14="http://schemas.microsoft.com/office/powerpoint/2010/main" val="386356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386647" y="842096"/>
            <a:ext cx="19613880" cy="6692900"/>
          </a:xfrm>
        </p:spPr>
        <p:txBody>
          <a:bodyPr anchor="b"/>
          <a:lstStyle>
            <a:lvl1pPr marL="3175" indent="0" algn="ctr">
              <a:buFont typeface="Arial"/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1pPr>
            <a:lvl2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2pPr>
            <a:lvl3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3pPr>
            <a:lvl4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4pPr>
            <a:lvl5pPr marL="3175" indent="0" algn="ctr">
              <a:buFont typeface="Arial"/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5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385275" y="8882192"/>
            <a:ext cx="19616624" cy="639762"/>
          </a:xfrm>
        </p:spPr>
        <p:txBody>
          <a:bodyPr anchor="ctr"/>
          <a:lstStyle>
            <a:lvl1pPr marL="514350" indent="-514350" algn="ctr">
              <a:buFont typeface="Lucida Grande"/>
              <a:buChar char="—"/>
              <a:defRPr sz="32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30369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42353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1952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42353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48683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145101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5866" y="381001"/>
            <a:ext cx="22675443" cy="2175372"/>
          </a:xfrm>
        </p:spPr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853551" y="3200405"/>
            <a:ext cx="10972800" cy="8497754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12558509" y="3200405"/>
            <a:ext cx="10972800" cy="8497754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28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104923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34117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27139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67260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55866" y="381001"/>
            <a:ext cx="22675443" cy="158194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53551" y="3200405"/>
            <a:ext cx="22680073" cy="84977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788387" y="12935621"/>
            <a:ext cx="810400" cy="38200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fld id="{7088BEF1-D3AD-E34F-A3B9-A73E884A7AB2}" type="slidenum">
              <a:rPr lang="en-CA" noProof="0" smtClean="0"/>
              <a:pPr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96519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60" r:id="rId5"/>
    <p:sldLayoutId id="2147483654" r:id="rId6"/>
    <p:sldLayoutId id="2147483651" r:id="rId7"/>
    <p:sldLayoutId id="2147483662" r:id="rId8"/>
    <p:sldLayoutId id="2147483663" r:id="rId9"/>
    <p:sldLayoutId id="2147483652" r:id="rId10"/>
    <p:sldLayoutId id="2147483661" r:id="rId11"/>
    <p:sldLayoutId id="2147483655" r:id="rId12"/>
  </p:sldLayoutIdLst>
  <p:hf hdr="0" ftr="0" dt="0"/>
  <p:txStyles>
    <p:titleStyle>
      <a:lvl1pPr algn="l" defTabSz="1219261" rtl="0" eaLnBrk="1" latinLnBrk="0" hangingPunct="1">
        <a:lnSpc>
          <a:spcPct val="90000"/>
        </a:lnSpc>
        <a:spcBef>
          <a:spcPts val="0"/>
        </a:spcBef>
        <a:buNone/>
        <a:defRPr sz="75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4235" indent="0" algn="l" defTabSz="1219261" rtl="0" eaLnBrk="1" latinLnBrk="0" hangingPunct="1">
        <a:spcBef>
          <a:spcPts val="0"/>
        </a:spcBef>
        <a:buFont typeface="Arial"/>
        <a:buNone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455613" algn="l" defTabSz="1219261" rtl="0" eaLnBrk="1" latinLnBrk="0" hangingPunct="1">
        <a:spcBef>
          <a:spcPts val="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915988" indent="-455613" algn="l" defTabSz="1219261" rtl="0" eaLnBrk="1" latinLnBrk="0" hangingPunct="1">
        <a:spcBef>
          <a:spcPts val="0"/>
        </a:spcBef>
        <a:buFont typeface="Arial"/>
        <a:buChar char="•"/>
        <a:tabLst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4775" indent="-463550" algn="l" defTabSz="1219261" rtl="0" eaLnBrk="1" latinLnBrk="0" hangingPunct="1">
        <a:spcBef>
          <a:spcPts val="0"/>
        </a:spcBef>
        <a:buFont typeface="Arial"/>
        <a:buChar char="•"/>
        <a:tabLst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235" indent="0" algn="l" defTabSz="1219261" rtl="0" eaLnBrk="1" latinLnBrk="0" hangingPunct="1">
        <a:spcBef>
          <a:spcPts val="0"/>
        </a:spcBef>
        <a:buFont typeface="Arial"/>
        <a:buNone/>
        <a:defRPr sz="36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74">
          <p15:clr>
            <a:srgbClr val="F26B43"/>
          </p15:clr>
        </p15:guide>
        <p15:guide id="2" pos="539">
          <p15:clr>
            <a:srgbClr val="F26B43"/>
          </p15:clr>
        </p15:guide>
        <p15:guide id="3" pos="148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15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png"/><Relationship Id="rId9" Type="http://schemas.microsoft.com/office/2007/relationships/diagramDrawing" Target="../diagrams/drawin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5" Type="http://schemas.openxmlformats.org/officeDocument/2006/relationships/image" Target="../media/image18.jpe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5" Type="http://schemas.openxmlformats.org/officeDocument/2006/relationships/image" Target="../media/image19.jpe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5" Type="http://schemas.openxmlformats.org/officeDocument/2006/relationships/image" Target="../media/image20.tmp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notesSlide" Target="../notesSlides/notesSlide36.xml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4" Type="http://schemas.openxmlformats.org/officeDocument/2006/relationships/image" Target="../media/image21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59537" y="1938528"/>
            <a:ext cx="13716000" cy="7225367"/>
          </a:xfrm>
        </p:spPr>
        <p:txBody>
          <a:bodyPr/>
          <a:lstStyle/>
          <a:p>
            <a:r>
              <a:rPr lang="en-CA" sz="9600" dirty="0" smtClean="0"/>
              <a:t>Unpacking</a:t>
            </a:r>
            <a:br>
              <a:rPr lang="en-CA" sz="9600" dirty="0" smtClean="0"/>
            </a:br>
            <a:r>
              <a:rPr lang="en-CA" sz="9600" spc="300" dirty="0" smtClean="0"/>
              <a:t>Unconscious Bias</a:t>
            </a:r>
            <a:endParaRPr lang="en-CA" sz="9600" dirty="0"/>
          </a:p>
        </p:txBody>
      </p:sp>
      <p:sp>
        <p:nvSpPr>
          <p:cNvPr id="5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8395539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59536" y="9889067"/>
            <a:ext cx="13716000" cy="1813983"/>
          </a:xfrm>
        </p:spPr>
        <p:txBody>
          <a:bodyPr/>
          <a:lstStyle/>
          <a:p>
            <a:r>
              <a:rPr lang="en-CA" sz="5400" spc="300" dirty="0" smtClean="0"/>
              <a:t>Live Session</a:t>
            </a:r>
            <a:endParaRPr lang="en-CA" sz="5400" spc="300" dirty="0"/>
          </a:p>
        </p:txBody>
      </p:sp>
    </p:spTree>
    <p:extLst>
      <p:ext uri="{BB962C8B-B14F-4D97-AF65-F5344CB8AC3E}">
        <p14:creationId xmlns:p14="http://schemas.microsoft.com/office/powerpoint/2010/main" val="191622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Image Activity – Point of View 4</a:t>
            </a:r>
            <a:endParaRPr lang="en-CA" dirty="0"/>
          </a:p>
        </p:txBody>
      </p:sp>
      <p:sp>
        <p:nvSpPr>
          <p:cNvPr id="5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Clr>
                <a:schemeClr val="accent3"/>
              </a:buClr>
            </a:pPr>
            <a:r>
              <a:rPr lang="en-CA" b="1" dirty="0"/>
              <a:t>What is your first impression? </a:t>
            </a:r>
          </a:p>
          <a:p>
            <a:pPr algn="ctr">
              <a:buClr>
                <a:schemeClr val="accent3"/>
              </a:buClr>
            </a:pPr>
            <a:r>
              <a:rPr lang="en-CA" dirty="0"/>
              <a:t>Please use one word to describe what you see in this photo. </a:t>
            </a:r>
          </a:p>
          <a:p>
            <a:endParaRPr lang="en-CA" dirty="0"/>
          </a:p>
        </p:txBody>
      </p:sp>
      <p:pic>
        <p:nvPicPr>
          <p:cNvPr id="9" name="Picture 8" title="Miniature figurine of a white male in business clothes standing on a stack of coins and a miniature figurine of a black male in casual clothes standing on a smaller stack of coins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34" y="4460489"/>
            <a:ext cx="12574907" cy="74490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76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Image Activity – Point of View 5</a:t>
            </a:r>
            <a:endParaRPr lang="en-CA" dirty="0"/>
          </a:p>
        </p:txBody>
      </p:sp>
      <p:sp>
        <p:nvSpPr>
          <p:cNvPr id="5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Clr>
                <a:schemeClr val="accent3"/>
              </a:buClr>
            </a:pPr>
            <a:r>
              <a:rPr lang="en-CA" b="1" dirty="0"/>
              <a:t>What is your first impression? </a:t>
            </a:r>
          </a:p>
          <a:p>
            <a:pPr algn="ctr">
              <a:buClr>
                <a:schemeClr val="accent3"/>
              </a:buClr>
            </a:pPr>
            <a:r>
              <a:rPr lang="en-CA" dirty="0"/>
              <a:t>Please use one word to describe what you see in this photo. </a:t>
            </a:r>
          </a:p>
          <a:p>
            <a:endParaRPr lang="en-CA" dirty="0"/>
          </a:p>
        </p:txBody>
      </p:sp>
      <p:pic>
        <p:nvPicPr>
          <p:cNvPr id="8" name="Picture 7" title="A rainbow flag badge on the shoulder of someone wearing a camouflage jacket resembling a military uniform. 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22" y="4564112"/>
            <a:ext cx="9895731" cy="72678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64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Image Activity – Point of View 6</a:t>
            </a:r>
            <a:endParaRPr lang="en-CA" dirty="0"/>
          </a:p>
        </p:txBody>
      </p:sp>
      <p:sp>
        <p:nvSpPr>
          <p:cNvPr id="5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Clr>
                <a:schemeClr val="accent3"/>
              </a:buClr>
            </a:pPr>
            <a:r>
              <a:rPr lang="en-CA" b="1" dirty="0"/>
              <a:t>What is your first impression? </a:t>
            </a:r>
          </a:p>
          <a:p>
            <a:pPr algn="ctr">
              <a:buClr>
                <a:schemeClr val="accent3"/>
              </a:buClr>
            </a:pPr>
            <a:r>
              <a:rPr lang="en-CA" dirty="0"/>
              <a:t>Please use one word to describe what you see in this photo. </a:t>
            </a:r>
          </a:p>
          <a:p>
            <a:endParaRPr lang="en-CA" dirty="0"/>
          </a:p>
        </p:txBody>
      </p:sp>
      <p:pic>
        <p:nvPicPr>
          <p:cNvPr id="9" name="Picture 8" title="A black and white image of human feet standing on soil with a ball and chain attached to their feet. The ball says &quot;BIAS&quot; in large gold letters. 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738" y="4600474"/>
            <a:ext cx="12557698" cy="70637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250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What are biases?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8395539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962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Biases are…</a:t>
            </a:r>
            <a:endParaRPr lang="en-CA" dirty="0"/>
          </a:p>
        </p:txBody>
      </p:sp>
      <p:sp>
        <p:nvSpPr>
          <p:cNvPr id="9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53552" y="4113038"/>
            <a:ext cx="10508354" cy="4875320"/>
          </a:xfrm>
        </p:spPr>
        <p:txBody>
          <a:bodyPr/>
          <a:lstStyle/>
          <a:p>
            <a:r>
              <a:rPr lang="en-CA" sz="4800" dirty="0" smtClean="0"/>
              <a:t>Strong attitudes and beliefs, conscious or unconscious, positive or negative, about a particular group of people. </a:t>
            </a:r>
          </a:p>
        </p:txBody>
      </p:sp>
      <p:grpSp>
        <p:nvGrpSpPr>
          <p:cNvPr id="10" name="Group 9" title="Head thinking, processing, bias"/>
          <p:cNvGrpSpPr/>
          <p:nvPr/>
        </p:nvGrpSpPr>
        <p:grpSpPr>
          <a:xfrm>
            <a:off x="14013888" y="2167964"/>
            <a:ext cx="8583566" cy="8765467"/>
            <a:chOff x="14049607" y="2226787"/>
            <a:chExt cx="8583566" cy="8765467"/>
          </a:xfrm>
        </p:grpSpPr>
        <p:pic>
          <p:nvPicPr>
            <p:cNvPr id="8" name="Picture 7" title="Image: head thinking, processing, bia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40"/>
            <a:stretch/>
          </p:blipFill>
          <p:spPr>
            <a:xfrm>
              <a:off x="14049607" y="2226787"/>
              <a:ext cx="8583566" cy="876546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253264" y="5002273"/>
              <a:ext cx="359073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CA" b="1" dirty="0" smtClean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352757" y="3524140"/>
              <a:ext cx="153888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CA" sz="3600" b="1" dirty="0" smtClean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244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through the brain </a:t>
            </a:r>
            <a:endParaRPr lang="en-CA" dirty="0"/>
          </a:p>
        </p:txBody>
      </p:sp>
      <p:sp>
        <p:nvSpPr>
          <p:cNvPr id="16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7" name="Picture 2" descr="Image result for think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070" y="432017"/>
            <a:ext cx="1849239" cy="17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b="1" dirty="0" smtClean="0"/>
              <a:t>If you are a human, you are biased!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Neuroscience: the brain uses shortcuts/filters to digest information received.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Quick shortcut/filter mechanism: based on our heritage, on our personal background and path!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Shortcuts and filters are based on our “personal baggage”.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Impact of stereotypes, how we categorize people and have a tendency to generalize.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082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Unconscious Bias Learning Journey </a:t>
            </a:r>
            <a:endParaRPr lang="en-CA" dirty="0"/>
          </a:p>
        </p:txBody>
      </p:sp>
      <p:sp>
        <p:nvSpPr>
          <p:cNvPr id="16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7" name="Picture 2" descr="Image result for think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070" y="432017"/>
            <a:ext cx="1849239" cy="17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16</a:t>
            </a:fld>
            <a:endParaRPr lang="en-CA" dirty="0"/>
          </a:p>
        </p:txBody>
      </p:sp>
      <p:graphicFrame>
        <p:nvGraphicFramePr>
          <p:cNvPr id="9" name="Content Placeholder 8" descr="Circle representing a cycle is divided into three equal part: Understand, Be aware and self-reflect, and Disrupt and mitigate. " title="Learning Journey Cycl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319441"/>
              </p:ext>
            </p:extLst>
          </p:nvPr>
        </p:nvGraphicFramePr>
        <p:xfrm>
          <a:off x="553497" y="2762655"/>
          <a:ext cx="23280181" cy="8935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6566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Unconscious Bias Research </a:t>
            </a:r>
            <a:endParaRPr lang="en-CA" dirty="0"/>
          </a:p>
        </p:txBody>
      </p:sp>
      <p:sp>
        <p:nvSpPr>
          <p:cNvPr id="16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7" name="Picture 2" descr="Image result for think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070" y="432017"/>
            <a:ext cx="1849239" cy="17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400" b="1" dirty="0" smtClean="0"/>
              <a:t>Unconscious </a:t>
            </a:r>
            <a:r>
              <a:rPr lang="en-CA" sz="4400" b="1" dirty="0"/>
              <a:t>biases develop at an early age</a:t>
            </a:r>
            <a:r>
              <a:rPr lang="en-CA" sz="4400" dirty="0"/>
              <a:t>: biases emerge during middle childhood and appear to develop across childhood (Dore, 2014</a:t>
            </a:r>
            <a:r>
              <a:rPr lang="en-CA" sz="4400" dirty="0" smtClean="0"/>
              <a:t>).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US" sz="4400" b="1" dirty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400" b="1" dirty="0"/>
              <a:t>Unconscious biases have real world effects </a:t>
            </a:r>
            <a:r>
              <a:rPr lang="en-CA" sz="4400" dirty="0"/>
              <a:t>on </a:t>
            </a:r>
            <a:r>
              <a:rPr lang="en-CA" sz="4400" dirty="0" smtClean="0"/>
              <a:t>behaviors and attitudes </a:t>
            </a:r>
            <a:r>
              <a:rPr lang="en-CA" sz="4400" dirty="0"/>
              <a:t>(</a:t>
            </a:r>
            <a:r>
              <a:rPr lang="en-CA" sz="4400" dirty="0" err="1"/>
              <a:t>Dasgupta</a:t>
            </a:r>
            <a:r>
              <a:rPr lang="en-CA" sz="4400" dirty="0"/>
              <a:t>, 2004</a:t>
            </a:r>
            <a:r>
              <a:rPr lang="en-CA" sz="4400" dirty="0" smtClean="0"/>
              <a:t>).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US" sz="4400" b="1" dirty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400" b="1" dirty="0"/>
              <a:t>Unconscious biases are </a:t>
            </a:r>
            <a:r>
              <a:rPr lang="en-CA" sz="4400" b="1" dirty="0" smtClean="0"/>
              <a:t>malleable</a:t>
            </a:r>
            <a:r>
              <a:rPr lang="en-CA" sz="4400" dirty="0" smtClean="0"/>
              <a:t>. Each of us can take steps </a:t>
            </a:r>
            <a:r>
              <a:rPr lang="en-CA" sz="4400" dirty="0"/>
              <a:t>to minimize the impact of unconscious bias (</a:t>
            </a:r>
            <a:r>
              <a:rPr lang="en-CA" sz="4400" dirty="0" err="1"/>
              <a:t>Dasgupta</a:t>
            </a:r>
            <a:r>
              <a:rPr lang="en-CA" sz="4400" dirty="0"/>
              <a:t>, 2013; </a:t>
            </a:r>
            <a:r>
              <a:rPr lang="en-CA" sz="4400" dirty="0" err="1"/>
              <a:t>Dasgupta</a:t>
            </a:r>
            <a:r>
              <a:rPr lang="en-CA" sz="4400" dirty="0"/>
              <a:t> &amp; Greenwald, 2013</a:t>
            </a:r>
            <a:r>
              <a:rPr lang="en-CA" sz="4400" dirty="0" smtClean="0"/>
              <a:t>).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US" sz="4400" b="1" dirty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400" b="1" dirty="0" smtClean="0"/>
              <a:t>Lots of research </a:t>
            </a:r>
            <a:r>
              <a:rPr lang="en-CA" sz="4400" b="1" dirty="0"/>
              <a:t>has been published demonstrating impact of unconscious bias in various domains </a:t>
            </a:r>
            <a:r>
              <a:rPr lang="en-CA" sz="4400" dirty="0" smtClean="0"/>
              <a:t>including hiring/promoting, </a:t>
            </a:r>
            <a:r>
              <a:rPr lang="en-CA" sz="4400" dirty="0"/>
              <a:t>the criminal justice system, education, and health/health </a:t>
            </a:r>
            <a:r>
              <a:rPr lang="en-CA" sz="4400" dirty="0" smtClean="0"/>
              <a:t>care. </a:t>
            </a:r>
            <a:endParaRPr lang="en-CA" sz="4400" dirty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fr-CA" dirty="0" smtClean="0"/>
          </a:p>
          <a:p>
            <a:pPr>
              <a:buClr>
                <a:schemeClr val="accent3"/>
              </a:buClr>
            </a:pPr>
            <a:r>
              <a:rPr lang="en-CA" dirty="0"/>
              <a:t/>
            </a:r>
            <a:br>
              <a:rPr lang="en-CA" dirty="0"/>
            </a:br>
            <a:endParaRPr lang="en-CA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037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facts from studies on unconscious bias</a:t>
            </a:r>
            <a:endParaRPr lang="en-CA" dirty="0"/>
          </a:p>
        </p:txBody>
      </p:sp>
      <p:sp>
        <p:nvSpPr>
          <p:cNvPr id="16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7" name="Picture 2" descr="Image result for think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070" y="432017"/>
            <a:ext cx="1849239" cy="17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59536" y="2857873"/>
            <a:ext cx="22680073" cy="8497754"/>
          </a:xfrm>
        </p:spPr>
        <p:txBody>
          <a:bodyPr/>
          <a:lstStyle/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US" b="1" dirty="0" smtClean="0"/>
              <a:t>“English sounding names” are 47% more likely to get a call back over “foreign sounding names”, </a:t>
            </a:r>
            <a:r>
              <a:rPr lang="en-US" dirty="0" smtClean="0"/>
              <a:t>in a request for interviews, study conducted in Canada, in 2011, “</a:t>
            </a:r>
            <a:r>
              <a:rPr lang="en-US" i="1" dirty="0" smtClean="0"/>
              <a:t>Why so some employers prefer to interview Matthew, but not Samir</a:t>
            </a:r>
            <a:r>
              <a:rPr lang="en-US" dirty="0" smtClean="0"/>
              <a:t>?”</a:t>
            </a:r>
          </a:p>
          <a:p>
            <a:pPr>
              <a:buClr>
                <a:schemeClr val="accent3"/>
              </a:buClr>
            </a:pPr>
            <a:endParaRPr lang="en-CA" sz="20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b="1" dirty="0" smtClean="0"/>
              <a:t>Fictitious </a:t>
            </a:r>
            <a:r>
              <a:rPr lang="en-CA" b="1" dirty="0"/>
              <a:t>resumes </a:t>
            </a:r>
            <a:r>
              <a:rPr lang="en-CA" b="1" dirty="0" smtClean="0"/>
              <a:t>with </a:t>
            </a:r>
            <a:r>
              <a:rPr lang="en-US" b="1" dirty="0" smtClean="0"/>
              <a:t>“</a:t>
            </a:r>
            <a:r>
              <a:rPr lang="en-CA" b="1" dirty="0" smtClean="0"/>
              <a:t>White-sounding names” </a:t>
            </a:r>
            <a:r>
              <a:rPr lang="en-CA" b="1" dirty="0"/>
              <a:t>received 50% more </a:t>
            </a:r>
            <a:r>
              <a:rPr lang="en-CA" b="1" dirty="0" smtClean="0"/>
              <a:t>call backs </a:t>
            </a:r>
            <a:r>
              <a:rPr lang="en-CA" dirty="0"/>
              <a:t>for interviews than </a:t>
            </a:r>
            <a:r>
              <a:rPr lang="en-CA" dirty="0" smtClean="0"/>
              <a:t>“African-American </a:t>
            </a:r>
            <a:r>
              <a:rPr lang="en-CA" dirty="0"/>
              <a:t>sounding </a:t>
            </a:r>
            <a:r>
              <a:rPr lang="en-CA" dirty="0" smtClean="0"/>
              <a:t>names” </a:t>
            </a:r>
            <a:r>
              <a:rPr lang="en-CA" dirty="0"/>
              <a:t>(</a:t>
            </a:r>
            <a:r>
              <a:rPr lang="en-CA" dirty="0" smtClean="0"/>
              <a:t>Bertrand </a:t>
            </a:r>
            <a:r>
              <a:rPr lang="en-CA" dirty="0"/>
              <a:t>&amp; Mullainathan, 2004</a:t>
            </a:r>
            <a:r>
              <a:rPr lang="en-CA" dirty="0" smtClean="0"/>
              <a:t>).</a:t>
            </a:r>
          </a:p>
          <a:p>
            <a:pPr>
              <a:buClr>
                <a:schemeClr val="accent3"/>
              </a:buClr>
            </a:pPr>
            <a:endParaRPr lang="en-CA" sz="20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b="1" dirty="0" smtClean="0"/>
              <a:t>Science </a:t>
            </a:r>
            <a:r>
              <a:rPr lang="en-CA" b="1" dirty="0"/>
              <a:t>faculty rated male applicants for a laboratory manager position as significantly more competent and hireable than female applicants</a:t>
            </a:r>
            <a:r>
              <a:rPr lang="en-CA" dirty="0"/>
              <a:t>. Faculty also selected a higher starting salary and offered more career mentoring to the male applicant (Moss-</a:t>
            </a:r>
            <a:r>
              <a:rPr lang="en-CA" dirty="0" err="1"/>
              <a:t>Racusin</a:t>
            </a:r>
            <a:r>
              <a:rPr lang="en-CA" dirty="0"/>
              <a:t> et al, 2012</a:t>
            </a:r>
            <a:r>
              <a:rPr lang="en-CA" dirty="0" smtClean="0"/>
              <a:t>).</a:t>
            </a:r>
          </a:p>
          <a:p>
            <a:pPr>
              <a:buClr>
                <a:schemeClr val="accent3"/>
              </a:buClr>
            </a:pPr>
            <a:endParaRPr lang="en-CA" sz="2000" dirty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b="1" dirty="0" smtClean="0"/>
              <a:t>Implicit </a:t>
            </a:r>
            <a:r>
              <a:rPr lang="en-CA" b="1" dirty="0"/>
              <a:t>bias among health care professionals can influence their behaviors and judgments </a:t>
            </a:r>
            <a:r>
              <a:rPr lang="en-CA" dirty="0"/>
              <a:t>(Stone &amp; Moskowitz, 2011</a:t>
            </a:r>
            <a:r>
              <a:rPr lang="en-CA" dirty="0" smtClean="0"/>
              <a:t>).</a:t>
            </a:r>
          </a:p>
          <a:p>
            <a:pPr>
              <a:buClr>
                <a:schemeClr val="accent3"/>
              </a:buClr>
            </a:pPr>
            <a:endParaRPr lang="en-CA" sz="20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b="1" dirty="0" smtClean="0"/>
              <a:t>Since </a:t>
            </a:r>
            <a:r>
              <a:rPr lang="en-CA" b="1" dirty="0"/>
              <a:t>1997, more than 30 studies have been published relevant to unconscious bias and clinical decision-making</a:t>
            </a:r>
            <a:r>
              <a:rPr lang="en-CA" dirty="0"/>
              <a:t>. Racial bias is prevalent among healthcare providers and it appears that race influences medical decision making of healthcare providers (</a:t>
            </a:r>
            <a:r>
              <a:rPr lang="en-CA" dirty="0" err="1"/>
              <a:t>Paradies</a:t>
            </a:r>
            <a:r>
              <a:rPr lang="en-CA" dirty="0"/>
              <a:t>, 2013).</a:t>
            </a:r>
          </a:p>
          <a:p>
            <a:pPr>
              <a:buClr>
                <a:schemeClr val="accent3"/>
              </a:buClr>
            </a:pPr>
            <a:endParaRPr lang="en-US" sz="2000" dirty="0" smtClean="0"/>
          </a:p>
          <a:p>
            <a:pPr algn="r">
              <a:buClr>
                <a:schemeClr val="accent3"/>
              </a:buClr>
            </a:pPr>
            <a:r>
              <a:rPr lang="en-US" sz="2400" b="1" i="1" dirty="0" smtClean="0"/>
              <a:t>Source: University of California, Office of Diversity and Outreach</a:t>
            </a:r>
            <a:endParaRPr lang="en-CA" sz="2400" b="1" i="1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369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Most Popular Biases</a:t>
            </a:r>
            <a:endParaRPr lang="en-CA" dirty="0"/>
          </a:p>
        </p:txBody>
      </p:sp>
      <p:sp>
        <p:nvSpPr>
          <p:cNvPr id="16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7" name="Picture 2" descr="Image result for think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070" y="432017"/>
            <a:ext cx="1849239" cy="17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5735" indent="-571500">
              <a:spcAft>
                <a:spcPts val="6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800" b="1" dirty="0" smtClean="0"/>
              <a:t>Affinity Bias </a:t>
            </a:r>
            <a:r>
              <a:rPr lang="en-CA" sz="4800" dirty="0" smtClean="0"/>
              <a:t>– the tendency to get along with and agree with others who are like us. </a:t>
            </a:r>
          </a:p>
          <a:p>
            <a:pPr marL="575735" indent="-571500">
              <a:spcAft>
                <a:spcPts val="6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800" b="1" dirty="0" smtClean="0"/>
              <a:t>Confirmation Bias </a:t>
            </a:r>
            <a:r>
              <a:rPr lang="en-CA" sz="4800" dirty="0" smtClean="0"/>
              <a:t>– the tendency to interpret new evidence or data as re-affirmation of one’s previously existing beliefs. </a:t>
            </a:r>
          </a:p>
          <a:p>
            <a:pPr marL="575735" indent="-571500">
              <a:spcAft>
                <a:spcPts val="6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800" b="1" dirty="0" smtClean="0"/>
              <a:t>Conformity Bias </a:t>
            </a:r>
            <a:r>
              <a:rPr lang="en-CA" sz="4800" dirty="0" smtClean="0"/>
              <a:t>– the tendency to behave and act like those around you.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06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9537" y="1814206"/>
            <a:ext cx="17373600" cy="6860253"/>
          </a:xfrm>
        </p:spPr>
        <p:txBody>
          <a:bodyPr/>
          <a:lstStyle/>
          <a:p>
            <a:r>
              <a:rPr lang="en-CA" sz="9600" dirty="0" smtClean="0"/>
              <a:t>Day 2: </a:t>
            </a:r>
            <a:endParaRPr lang="en-CA" sz="9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59536" y="9054161"/>
            <a:ext cx="17373600" cy="2110164"/>
          </a:xfrm>
        </p:spPr>
        <p:txBody>
          <a:bodyPr/>
          <a:lstStyle/>
          <a:p>
            <a:r>
              <a:rPr lang="en-CA" sz="6600" dirty="0" smtClean="0"/>
              <a:t>All About Bias!</a:t>
            </a:r>
            <a:endParaRPr lang="en-CA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7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Biased Expressions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7" name="Espace réservé du contenu 4"/>
          <p:cNvSpPr>
            <a:spLocks noGrp="1"/>
          </p:cNvSpPr>
          <p:nvPr>
            <p:ph idx="1"/>
          </p:nvPr>
        </p:nvSpPr>
        <p:spPr>
          <a:xfrm>
            <a:off x="853551" y="3200405"/>
            <a:ext cx="22677757" cy="1963266"/>
          </a:xfrm>
        </p:spPr>
        <p:txBody>
          <a:bodyPr anchor="t"/>
          <a:lstStyle/>
          <a:p>
            <a:pPr algn="ctr">
              <a:spcAft>
                <a:spcPts val="1200"/>
              </a:spcAft>
            </a:pPr>
            <a:r>
              <a:rPr lang="en-CA" sz="4800" dirty="0" smtClean="0"/>
              <a:t>What are some examples of stereotypes that you have seen, heard or experiences about certain people?</a:t>
            </a:r>
            <a:endParaRPr lang="en-CA" sz="5400" dirty="0" smtClean="0"/>
          </a:p>
        </p:txBody>
      </p:sp>
      <p:sp>
        <p:nvSpPr>
          <p:cNvPr id="3" name="Rectangle 2" title="Decorative"/>
          <p:cNvSpPr/>
          <p:nvPr/>
        </p:nvSpPr>
        <p:spPr>
          <a:xfrm>
            <a:off x="3603940" y="5293895"/>
            <a:ext cx="17179295" cy="6625390"/>
          </a:xfrm>
          <a:prstGeom prst="rect">
            <a:avLst/>
          </a:prstGeom>
          <a:solidFill>
            <a:srgbClr val="EAEAEA"/>
          </a:solidFill>
          <a:ln w="28575">
            <a:solidFill>
              <a:srgbClr val="4E5B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55395" y="7611719"/>
            <a:ext cx="6138530" cy="1907968"/>
          </a:xfrm>
          <a:prstGeom prst="roundRect">
            <a:avLst/>
          </a:prstGeom>
          <a:solidFill>
            <a:srgbClr val="FFFFFF">
              <a:alpha val="43137"/>
            </a:srgbClr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UNCONSCIOUS </a:t>
            </a:r>
            <a:b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4196" y="5863158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Race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54489" y="6703680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Decisions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25926" y="6756903"/>
            <a:ext cx="1688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Respect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01440" y="5459283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Behaviour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18044" y="7026943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Stereotype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418290" y="9274659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Assumptions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1397" y="10271856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Preference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57586" y="9809314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Sexual Orientation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125926" y="11041591"/>
            <a:ext cx="1550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Gender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96255" y="8498153"/>
            <a:ext cx="173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Ethnicity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61075" y="5616957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Culture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63288" y="7387830"/>
            <a:ext cx="2210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Geography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23068" y="5612341"/>
            <a:ext cx="1665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Religion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443693" y="5570770"/>
            <a:ext cx="2005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Language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09945" y="11041590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Age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71696" y="10845508"/>
            <a:ext cx="1527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Groups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756223" y="8039654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Prejudice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756223" y="11194274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Unfair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71832" y="9687081"/>
            <a:ext cx="2210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CA" sz="32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Judgement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24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Let’s take a quick break.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 smtClean="0">
                <a:solidFill>
                  <a:schemeClr val="accent3"/>
                </a:solidFill>
              </a:rPr>
              <a:t>10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post a green checkmark (</a:t>
            </a:r>
            <a:r>
              <a:rPr lang="en-CA" altLang="en-US" sz="6000" dirty="0" smtClean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you are back from your break. Thank you!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7450146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8320586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9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2532638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8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3796140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7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2902959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6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0128059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5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203693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4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1209030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3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4061680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2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3513277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Today’s Objectives </a:t>
            </a:r>
            <a:endParaRPr lang="en-CA" dirty="0"/>
          </a:p>
        </p:txBody>
      </p:sp>
      <p:sp>
        <p:nvSpPr>
          <p:cNvPr id="14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800" b="1" dirty="0" smtClean="0"/>
              <a:t>Learn to be more aware of our work environment</a:t>
            </a:r>
            <a:r>
              <a:rPr lang="en-CA" sz="4800" dirty="0" smtClean="0"/>
              <a:t> – to diversity, its components, and our unconscious biases and those of others.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48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800" b="1" dirty="0" smtClean="0"/>
              <a:t>Understand</a:t>
            </a:r>
            <a:r>
              <a:rPr lang="en-CA" sz="4800" dirty="0" smtClean="0"/>
              <a:t> – gain a common understanding of what a respectful and inclusive workplace looks like.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48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44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4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036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 smtClean="0">
                <a:solidFill>
                  <a:schemeClr val="accent3"/>
                </a:solidFill>
              </a:rPr>
              <a:t>1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 smtClean="0">
                <a:solidFill>
                  <a:srgbClr val="3F2A55"/>
                </a:solidFill>
              </a:rPr>
              <a:t>minute.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8993190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Workplace Bias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8395539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239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Workplace </a:t>
            </a:r>
            <a:r>
              <a:rPr lang="en-CA" dirty="0" smtClean="0"/>
              <a:t>Bias Explained</a:t>
            </a:r>
            <a:endParaRPr lang="en-CA" dirty="0"/>
          </a:p>
        </p:txBody>
      </p:sp>
      <p:sp>
        <p:nvSpPr>
          <p:cNvPr id="12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11" name="Picture 2" descr="Image result for think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070" y="432017"/>
            <a:ext cx="1849239" cy="17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53552" y="3200405"/>
            <a:ext cx="22265240" cy="8497754"/>
          </a:xfrm>
        </p:spPr>
        <p:txBody>
          <a:bodyPr anchor="ctr"/>
          <a:lstStyle/>
          <a:p>
            <a:pPr algn="ctr">
              <a:spcAft>
                <a:spcPts val="3600"/>
              </a:spcAft>
              <a:buClr>
                <a:schemeClr val="accent3"/>
              </a:buClr>
            </a:pPr>
            <a:r>
              <a:rPr lang="en-CA" sz="6600" dirty="0" smtClean="0"/>
              <a:t>Attitudes, actions, decisions and results based on irrational thoughts and not facts, which makes them </a:t>
            </a:r>
            <a:r>
              <a:rPr lang="en-CA" sz="6600" b="1" dirty="0" smtClean="0"/>
              <a:t>biased</a:t>
            </a:r>
            <a:r>
              <a:rPr lang="en-CA" sz="6600" dirty="0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99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Micro-aggressions</a:t>
            </a:r>
            <a:endParaRPr lang="en-CA" dirty="0"/>
          </a:p>
        </p:txBody>
      </p:sp>
      <p:sp>
        <p:nvSpPr>
          <p:cNvPr id="12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11" name="Picture 2" descr="Image result for think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070" y="432017"/>
            <a:ext cx="1849239" cy="17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53552" y="3200405"/>
            <a:ext cx="13415341" cy="8497754"/>
          </a:xfrm>
        </p:spPr>
        <p:txBody>
          <a:bodyPr/>
          <a:lstStyle/>
          <a:p>
            <a:pPr marL="575735" indent="-5715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000" b="1" dirty="0"/>
              <a:t>Micro-aggressions: </a:t>
            </a:r>
            <a:r>
              <a:rPr lang="en-CA" sz="4000" dirty="0"/>
              <a:t>Comments or behaviours that are part of everyday exchanges that send denigrating messages to certain individuals because of their group membership. Brief and commonplace daily verbal, </a:t>
            </a:r>
            <a:r>
              <a:rPr lang="en-CA" sz="4000" dirty="0" smtClean="0"/>
              <a:t>behavioural</a:t>
            </a:r>
            <a:r>
              <a:rPr lang="en-CA" sz="4000" dirty="0"/>
              <a:t>, and environmental indignities, whether intentional or unintentional, that communicate hostile, derogatory, or negative slights and insults to marginalized individuals and groups.</a:t>
            </a:r>
          </a:p>
          <a:p>
            <a:pPr marL="1946275" lvl="3" indent="-5715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000" b="1" dirty="0" smtClean="0"/>
              <a:t>Examples: </a:t>
            </a:r>
            <a:r>
              <a:rPr lang="en-CA" sz="4000" dirty="0"/>
              <a:t>Use of sarcasm; denigrating comments; body language such as rolling eyes when someone talks; looking at your watch while someone is talking  to you; increased tone of voice, etc. </a:t>
            </a: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33</a:t>
            </a:fld>
            <a:endParaRPr lang="en-CA" dirty="0"/>
          </a:p>
        </p:txBody>
      </p:sp>
      <p:pic>
        <p:nvPicPr>
          <p:cNvPr id="7" name="Picture 6" title="Handshake between male and female employe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/>
          <a:stretch/>
        </p:blipFill>
        <p:spPr>
          <a:xfrm>
            <a:off x="14698133" y="3200405"/>
            <a:ext cx="8833176" cy="82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Micro-inequities</a:t>
            </a:r>
            <a:endParaRPr lang="en-CA" dirty="0"/>
          </a:p>
        </p:txBody>
      </p:sp>
      <p:sp>
        <p:nvSpPr>
          <p:cNvPr id="12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11" name="Picture 2" descr="Image result for think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070" y="432017"/>
            <a:ext cx="1849239" cy="17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53552" y="3200405"/>
            <a:ext cx="13861908" cy="8497754"/>
          </a:xfrm>
        </p:spPr>
        <p:txBody>
          <a:bodyPr/>
          <a:lstStyle/>
          <a:p>
            <a:pPr marL="575735" indent="-5715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000" b="1" dirty="0" smtClean="0"/>
              <a:t>Micro-inequities</a:t>
            </a:r>
            <a:r>
              <a:rPr lang="en-CA" sz="4000" b="1" dirty="0"/>
              <a:t>: </a:t>
            </a:r>
            <a:r>
              <a:rPr lang="en-CA" sz="4000" dirty="0"/>
              <a:t>Subtle, often unconscious, messages that devalue, discourage and impair workplace performance where individuals are overlooked, singled out or ignored.</a:t>
            </a:r>
          </a:p>
          <a:p>
            <a:pPr marL="1946275" lvl="3" indent="-571500"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4000" b="1" dirty="0" smtClean="0"/>
              <a:t>Examples: </a:t>
            </a:r>
            <a:r>
              <a:rPr lang="en-CA" sz="4000" dirty="0" smtClean="0"/>
              <a:t>Failure </a:t>
            </a:r>
            <a:r>
              <a:rPr lang="en-CA" sz="4000" dirty="0"/>
              <a:t>of acknowledgement of all employees in meetings or social gathering; not inviting a new employee from a different culture to join the rest of the group at lunch; greeting one employee when they join the group while ignoring others, praising an idea presented by one and ignoring a similar idea presented by </a:t>
            </a:r>
            <a:r>
              <a:rPr lang="en-CA" sz="4000" dirty="0" smtClean="0"/>
              <a:t>another…</a:t>
            </a:r>
            <a:endParaRPr lang="en-CA" sz="4000" dirty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32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7" name="Picture 6" title="Two people working at a computer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r="25345"/>
          <a:stretch/>
        </p:blipFill>
        <p:spPr>
          <a:xfrm flipH="1">
            <a:off x="15747999" y="3200405"/>
            <a:ext cx="7783309" cy="75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Debrief Video</a:t>
            </a:r>
            <a:endParaRPr lang="en-CA" dirty="0"/>
          </a:p>
        </p:txBody>
      </p:sp>
      <p:sp>
        <p:nvSpPr>
          <p:cNvPr id="12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11" name="Picture 2" descr="Image result for think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070" y="432017"/>
            <a:ext cx="1849239" cy="17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53552" y="3200405"/>
            <a:ext cx="22265240" cy="8497754"/>
          </a:xfrm>
        </p:spPr>
        <p:txBody>
          <a:bodyPr anchor="b"/>
          <a:lstStyle/>
          <a:p>
            <a:pPr algn="ctr">
              <a:buClr>
                <a:schemeClr val="accent3"/>
              </a:buClr>
            </a:pPr>
            <a:endParaRPr lang="en-CA" sz="4800" b="1" dirty="0" smtClean="0"/>
          </a:p>
          <a:p>
            <a:pPr algn="ctr">
              <a:buClr>
                <a:schemeClr val="accent3"/>
              </a:buClr>
            </a:pPr>
            <a:endParaRPr lang="en-CA" sz="4800" b="1" dirty="0" smtClean="0"/>
          </a:p>
          <a:p>
            <a:pPr algn="ctr">
              <a:buClr>
                <a:schemeClr val="accent3"/>
              </a:buClr>
            </a:pPr>
            <a:r>
              <a:rPr lang="en-CA" sz="4800" b="1" dirty="0" smtClean="0"/>
              <a:t>Eliminating </a:t>
            </a:r>
            <a:r>
              <a:rPr lang="en-CA" sz="4800" b="1" dirty="0" err="1"/>
              <a:t>Microaggressions</a:t>
            </a:r>
            <a:r>
              <a:rPr lang="en-CA" sz="4800" b="1" dirty="0"/>
              <a:t>: The Next Level of Inclusion </a:t>
            </a:r>
          </a:p>
          <a:p>
            <a:pPr algn="ctr">
              <a:buClr>
                <a:schemeClr val="accent3"/>
              </a:buClr>
            </a:pPr>
            <a:r>
              <a:rPr lang="en-CA" sz="4800" dirty="0" smtClean="0"/>
              <a:t>By Tiffany </a:t>
            </a:r>
            <a:r>
              <a:rPr lang="en-CA" sz="4800" dirty="0" err="1"/>
              <a:t>Alvoid</a:t>
            </a:r>
            <a:r>
              <a:rPr lang="en-CA" sz="4800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8" name="Picture 7" title="Decorativ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85" y="2431408"/>
            <a:ext cx="11823404" cy="753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Biases in Your Workplace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59536" y="3211840"/>
            <a:ext cx="22680073" cy="7783262"/>
          </a:xfrm>
        </p:spPr>
        <p:txBody>
          <a:bodyPr anchor="t"/>
          <a:lstStyle/>
          <a:p>
            <a:pPr marL="3175" lvl="1" indent="0" algn="ctr">
              <a:buClr>
                <a:schemeClr val="accent3"/>
              </a:buClr>
              <a:buNone/>
            </a:pPr>
            <a:r>
              <a:rPr lang="en-CA" sz="5400" i="1" dirty="0" smtClean="0"/>
              <a:t>Please answer the following question using the poll function. </a:t>
            </a:r>
          </a:p>
          <a:p>
            <a:pPr marL="3175" lvl="1" indent="0" algn="ctr">
              <a:buClr>
                <a:schemeClr val="accent3"/>
              </a:buClr>
              <a:buNone/>
            </a:pPr>
            <a:endParaRPr lang="en-US" sz="6600" b="1" dirty="0" smtClean="0"/>
          </a:p>
          <a:p>
            <a:pPr marL="3175" lvl="1" indent="0" algn="ctr">
              <a:buClr>
                <a:schemeClr val="accent3"/>
              </a:buClr>
              <a:buNone/>
            </a:pPr>
            <a:endParaRPr lang="en-CA" sz="6600" b="1" dirty="0" smtClean="0"/>
          </a:p>
          <a:p>
            <a:pPr marL="3175" lvl="1" indent="0" algn="ctr">
              <a:buClr>
                <a:schemeClr val="accent3"/>
              </a:buClr>
              <a:buNone/>
            </a:pPr>
            <a:r>
              <a:rPr lang="en-CA" sz="6600" b="1" dirty="0"/>
              <a:t>Have you or someone you know experienced micro-inequity and/or micro-aggressions in the workplace?</a:t>
            </a:r>
            <a:endParaRPr lang="en-CA" sz="6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456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Unpack All The Jargon . . .</a:t>
            </a:r>
            <a:endParaRPr lang="en-CA" dirty="0"/>
          </a:p>
        </p:txBody>
      </p:sp>
      <p:sp>
        <p:nvSpPr>
          <p:cNvPr id="1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pic>
        <p:nvPicPr>
          <p:cNvPr id="16" name="Picture 2" descr="Image result for think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070" y="432017"/>
            <a:ext cx="1849239" cy="17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53551" y="2700332"/>
            <a:ext cx="22680073" cy="1912424"/>
          </a:xfrm>
        </p:spPr>
        <p:txBody>
          <a:bodyPr/>
          <a:lstStyle/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Bias, Prejudice, Discrimination, Racism, Exclusion </a:t>
            </a:r>
          </a:p>
          <a:p>
            <a:endParaRPr lang="en-CA" sz="1800" dirty="0" smtClean="0"/>
          </a:p>
          <a:p>
            <a:r>
              <a:rPr lang="en-CA" dirty="0" smtClean="0"/>
              <a:t>						. . . and break the </a:t>
            </a:r>
            <a:r>
              <a:rPr lang="en-CA" b="1" dirty="0" smtClean="0"/>
              <a:t>exclusion cycle</a:t>
            </a:r>
          </a:p>
          <a:p>
            <a:endParaRPr lang="en-CA" dirty="0" smtClean="0"/>
          </a:p>
          <a:p>
            <a:endParaRPr lang="en-CA" dirty="0"/>
          </a:p>
        </p:txBody>
      </p:sp>
      <p:graphicFrame>
        <p:nvGraphicFramePr>
          <p:cNvPr id="7" name="Diagram 6" descr="Bias leads to prejudice which leads to discrimination which leads to exclusion which leads to bias, and the cycle continues. " title="Continuous Cycle of Bias"/>
          <p:cNvGraphicFramePr/>
          <p:nvPr>
            <p:extLst>
              <p:ext uri="{D42A27DB-BD31-4B8C-83A1-F6EECF244321}">
                <p14:modId xmlns:p14="http://schemas.microsoft.com/office/powerpoint/2010/main" val="3635851286"/>
              </p:ext>
            </p:extLst>
          </p:nvPr>
        </p:nvGraphicFramePr>
        <p:xfrm>
          <a:off x="7724989" y="4937734"/>
          <a:ext cx="8937196" cy="6814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877310" y="5400214"/>
            <a:ext cx="38604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3200" dirty="0">
                <a:solidFill>
                  <a:schemeClr val="accent3"/>
                </a:solidFill>
              </a:rPr>
              <a:t>"They are </a:t>
            </a:r>
            <a:r>
              <a:rPr lang="en-CA" sz="3200" dirty="0" smtClean="0">
                <a:solidFill>
                  <a:schemeClr val="accent3"/>
                </a:solidFill>
              </a:rPr>
              <a:t>different"</a:t>
            </a:r>
            <a:endParaRPr lang="en-CA" sz="3200" dirty="0">
              <a:solidFill>
                <a:schemeClr val="accent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62185" y="7852355"/>
            <a:ext cx="315332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3200" dirty="0">
                <a:solidFill>
                  <a:schemeClr val="accent3"/>
                </a:solidFill>
              </a:rPr>
              <a:t>"We are not sure they can do </a:t>
            </a:r>
            <a:r>
              <a:rPr lang="en-CA" sz="3200" dirty="0" smtClean="0">
                <a:solidFill>
                  <a:schemeClr val="accent3"/>
                </a:solidFill>
              </a:rPr>
              <a:t>it"</a:t>
            </a:r>
            <a:endParaRPr lang="en-CA" sz="320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08051" y="10546866"/>
            <a:ext cx="293624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3200" dirty="0">
                <a:solidFill>
                  <a:schemeClr val="accent3"/>
                </a:solidFill>
              </a:rPr>
              <a:t>"We </a:t>
            </a:r>
            <a:r>
              <a:rPr lang="en-CA" sz="3200" dirty="0" smtClean="0">
                <a:solidFill>
                  <a:schemeClr val="accent3"/>
                </a:solidFill>
              </a:rPr>
              <a:t>won’t </a:t>
            </a:r>
            <a:r>
              <a:rPr lang="en-CA" sz="3200" dirty="0">
                <a:solidFill>
                  <a:schemeClr val="accent3"/>
                </a:solidFill>
              </a:rPr>
              <a:t>consider </a:t>
            </a:r>
            <a:r>
              <a:rPr lang="en-CA" sz="3200" dirty="0" smtClean="0">
                <a:solidFill>
                  <a:schemeClr val="accent3"/>
                </a:solidFill>
              </a:rPr>
              <a:t>them"</a:t>
            </a:r>
            <a:endParaRPr lang="en-CA" sz="3200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02864" y="7606133"/>
            <a:ext cx="343048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3200" dirty="0">
                <a:solidFill>
                  <a:schemeClr val="accent3"/>
                </a:solidFill>
              </a:rPr>
              <a:t>They are excluded based on biases and stereotypes.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92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3F18A9-6C6B-455B-8762-BE95EA186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353F18A9-6C6B-455B-8762-BE95EA186D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3E1BBA-002E-4354-8C13-5C410D7DB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303E1BBA-002E-4354-8C13-5C410D7DBB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08C56E-12EA-4D0E-AC03-0F2672E7F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F008C56E-12EA-4D0E-AC03-0F2672E7F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313609-3122-47B3-A02F-FD12878A7F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BA313609-3122-47B3-A02F-FD12878A7F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00C018-1030-4DC3-B611-9426D261D3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5300C018-1030-4DC3-B611-9426D261D3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C3CCFF-440B-4F5E-8527-81B4F8B9E2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24C3CCFF-440B-4F5E-8527-81B4F8B9E2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42BABB-36A1-45E1-96F2-A587E9BED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C942BABB-36A1-45E1-96F2-A587E9BED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BD9758-7E21-4EEE-94D5-A83F821827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graphicEl>
                                              <a:dgm id="{05BD9758-7E21-4EEE-94D5-A83F821827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Graphic spid="7" grpId="0" uiExpand="1">
        <p:bldSub>
          <a:bldDgm bld="one"/>
        </p:bldSub>
      </p:bldGraphic>
      <p:bldP spid="9" grpId="0"/>
      <p:bldP spid="10" grpId="0"/>
      <p:bldP spid="11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Questions</a:t>
            </a:r>
            <a:endParaRPr lang="en-CA" dirty="0"/>
          </a:p>
        </p:txBody>
      </p:sp>
      <p:sp>
        <p:nvSpPr>
          <p:cNvPr id="3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4680000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05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To Prepare For Next Week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3552" y="3200405"/>
            <a:ext cx="10184361" cy="8497754"/>
          </a:xfrm>
        </p:spPr>
        <p:txBody>
          <a:bodyPr anchor="t"/>
          <a:lstStyle/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endParaRPr lang="en-CA" sz="4800" dirty="0" smtClean="0"/>
          </a:p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r>
              <a:rPr lang="en-CA" sz="4800" dirty="0" smtClean="0"/>
              <a:t>Vocabulary Activity </a:t>
            </a:r>
          </a:p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r>
              <a:rPr lang="en-CA" sz="4800" dirty="0" smtClean="0"/>
              <a:t>Video on biases</a:t>
            </a:r>
          </a:p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r>
              <a:rPr lang="en-CA" sz="4800" dirty="0" smtClean="0"/>
              <a:t>Personal Learning Journal</a:t>
            </a:r>
          </a:p>
        </p:txBody>
      </p:sp>
      <p:pic>
        <p:nvPicPr>
          <p:cNvPr id="3" name="Picture 2" descr="Write down your thoughts on perceived biases in your workplace, or any new ideas and insights on how to foster diversity and inclusion in your workplace.&#10;" title="Day 2 Journal Reflect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71" y="4557248"/>
            <a:ext cx="12724689" cy="423655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37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866" y="350521"/>
            <a:ext cx="22675443" cy="1581942"/>
          </a:xfrm>
        </p:spPr>
        <p:txBody>
          <a:bodyPr/>
          <a:lstStyle/>
          <a:p>
            <a:r>
              <a:rPr lang="en-CA" dirty="0" smtClean="0"/>
              <a:t>Agenda</a:t>
            </a:r>
            <a:endParaRPr lang="en-CA" dirty="0"/>
          </a:p>
        </p:txBody>
      </p:sp>
      <p:sp>
        <p:nvSpPr>
          <p:cNvPr id="5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Implicit Attitude Test (IAT);</a:t>
            </a:r>
          </a:p>
          <a:p>
            <a:pPr>
              <a:buClr>
                <a:schemeClr val="accent3"/>
              </a:buClr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Image activity;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Biases (what they are, where they come from, and who has them);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Biased expressions;</a:t>
            </a:r>
          </a:p>
          <a:p>
            <a:pPr>
              <a:buClr>
                <a:schemeClr val="accent3"/>
              </a:buClr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Workplace bias;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The exclusion cycle;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Questions.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678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Discussion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7" name="Espace réservé du contenu 4"/>
          <p:cNvSpPr txBox="1">
            <a:spLocks/>
          </p:cNvSpPr>
          <p:nvPr/>
        </p:nvSpPr>
        <p:spPr>
          <a:xfrm>
            <a:off x="859537" y="3211840"/>
            <a:ext cx="12031274" cy="77832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4235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455613" algn="l" defTabSz="1219261" rtl="0" eaLnBrk="1" latinLnBrk="0" hangingPunct="1">
              <a:spcBef>
                <a:spcPts val="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988" indent="-455613" algn="l" defTabSz="1219261" rtl="0" eaLnBrk="1" latinLnBrk="0" hangingPunct="1">
              <a:spcBef>
                <a:spcPts val="0"/>
              </a:spcBef>
              <a:buFont typeface="Arial"/>
              <a:buChar char="•"/>
              <a:tabLst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4775" indent="-463550" algn="l" defTabSz="1219261" rtl="0" eaLnBrk="1" latinLnBrk="0" hangingPunct="1">
              <a:spcBef>
                <a:spcPts val="0"/>
              </a:spcBef>
              <a:buFont typeface="Arial"/>
              <a:buChar char="•"/>
              <a:tabLst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235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" lvl="1" indent="0" algn="ctr">
              <a:buClr>
                <a:schemeClr val="accent3"/>
              </a:buClr>
              <a:buNone/>
            </a:pPr>
            <a:r>
              <a:rPr lang="en-CA" sz="6600" b="1" dirty="0" smtClean="0"/>
              <a:t>Implicit Attitude Test (IAT)</a:t>
            </a:r>
          </a:p>
        </p:txBody>
      </p:sp>
      <p:pic>
        <p:nvPicPr>
          <p:cNvPr id="3" name="Content Placeholder 2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6"/>
          <a:stretch/>
        </p:blipFill>
        <p:spPr>
          <a:xfrm>
            <a:off x="13716000" y="1962943"/>
            <a:ext cx="10236820" cy="9862364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957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Image Activity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8395539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859536" y="9834747"/>
            <a:ext cx="17373600" cy="2110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261" rtl="0" eaLnBrk="1" latinLnBrk="0" hangingPunct="1">
              <a:spcBef>
                <a:spcPts val="0"/>
              </a:spcBef>
              <a:buFont typeface="Arial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219261" indent="0" algn="ctr" defTabSz="1219261" rtl="0" eaLnBrk="1" latinLnBrk="0" hangingPunct="1">
              <a:spcBef>
                <a:spcPts val="0"/>
              </a:spcBef>
              <a:buFont typeface="Arial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438522" indent="0" algn="ctr" defTabSz="1219261" rtl="0" eaLnBrk="1" latinLnBrk="0" hangingPunct="1">
              <a:spcBef>
                <a:spcPts val="0"/>
              </a:spcBef>
              <a:buFont typeface="Arial"/>
              <a:buNone/>
              <a:tabLst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657783" indent="0" algn="ctr" defTabSz="1219261" rtl="0" eaLnBrk="1" latinLnBrk="0" hangingPunct="1">
              <a:spcBef>
                <a:spcPts val="0"/>
              </a:spcBef>
              <a:buFont typeface="Arial"/>
              <a:buNone/>
              <a:tabLst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877044" indent="0" algn="ctr" defTabSz="1219261" rtl="0" eaLnBrk="1" latinLnBrk="0" hangingPunct="1">
              <a:spcBef>
                <a:spcPts val="0"/>
              </a:spcBef>
              <a:buFont typeface="Arial"/>
              <a:buNone/>
              <a:defRPr sz="36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6096305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5566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534827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754088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6600" dirty="0" smtClean="0"/>
              <a:t>Point of View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321366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Image Activity – Point of View 1</a:t>
            </a:r>
            <a:endParaRPr lang="en-CA" dirty="0"/>
          </a:p>
        </p:txBody>
      </p:sp>
      <p:sp>
        <p:nvSpPr>
          <p:cNvPr id="5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Clr>
                <a:schemeClr val="accent3"/>
              </a:buClr>
            </a:pPr>
            <a:r>
              <a:rPr lang="en-CA" b="1" dirty="0"/>
              <a:t>What is your first impression? </a:t>
            </a:r>
          </a:p>
          <a:p>
            <a:pPr algn="ctr">
              <a:buClr>
                <a:schemeClr val="accent3"/>
              </a:buClr>
            </a:pPr>
            <a:r>
              <a:rPr lang="en-CA" dirty="0"/>
              <a:t>Please use one word to describe what you see in this photo. </a:t>
            </a:r>
          </a:p>
          <a:p>
            <a:endParaRPr lang="en-CA" dirty="0"/>
          </a:p>
        </p:txBody>
      </p:sp>
      <p:pic>
        <p:nvPicPr>
          <p:cNvPr id="8" name="Picture 7" title="Black and white photo of a dream catcher at sunset purple dark backgroun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75" y="4446880"/>
            <a:ext cx="10943825" cy="72958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501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Image Activity – Point of View 2</a:t>
            </a:r>
            <a:endParaRPr lang="en-CA" dirty="0"/>
          </a:p>
        </p:txBody>
      </p:sp>
      <p:sp>
        <p:nvSpPr>
          <p:cNvPr id="5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Clr>
                <a:schemeClr val="accent3"/>
              </a:buClr>
            </a:pPr>
            <a:r>
              <a:rPr lang="en-CA" b="1" dirty="0"/>
              <a:t>What is your first impression? </a:t>
            </a:r>
          </a:p>
          <a:p>
            <a:pPr algn="ctr">
              <a:buClr>
                <a:schemeClr val="accent3"/>
              </a:buClr>
            </a:pPr>
            <a:r>
              <a:rPr lang="en-CA" dirty="0"/>
              <a:t>Please use one word to describe what you see in this photo. </a:t>
            </a:r>
          </a:p>
          <a:p>
            <a:endParaRPr lang="en-CA" dirty="0"/>
          </a:p>
        </p:txBody>
      </p:sp>
      <p:pic>
        <p:nvPicPr>
          <p:cNvPr id="9" name="Picture 8" title="Focus on a white male smiling holding a mug in one hand and a television remote in the other hand, while a white woman is ironing in the backgroun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21" y="4475513"/>
            <a:ext cx="10321332" cy="72778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070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Image Activity – Point of View 3</a:t>
            </a:r>
            <a:endParaRPr lang="en-CA" dirty="0"/>
          </a:p>
        </p:txBody>
      </p:sp>
      <p:sp>
        <p:nvSpPr>
          <p:cNvPr id="5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Clr>
                <a:schemeClr val="accent3"/>
              </a:buClr>
            </a:pPr>
            <a:r>
              <a:rPr lang="en-CA" b="1" dirty="0"/>
              <a:t>What is your first impression? </a:t>
            </a:r>
          </a:p>
          <a:p>
            <a:pPr algn="ctr">
              <a:buClr>
                <a:schemeClr val="accent3"/>
              </a:buClr>
            </a:pPr>
            <a:r>
              <a:rPr lang="en-CA" dirty="0"/>
              <a:t>Please use one word to describe what you see in this photo.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9</a:t>
            </a:fld>
            <a:endParaRPr lang="en-CA" dirty="0"/>
          </a:p>
        </p:txBody>
      </p:sp>
      <p:pic>
        <p:nvPicPr>
          <p:cNvPr id="9" name="Picture 8" title="The back of a blonde woman in a wheelchair in an office building surrounded by glass walls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25" y="4355432"/>
            <a:ext cx="11670633" cy="76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9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1579311|-10846711|-14797230|-8244963|-11249614|SPAC&quot;,&quot;Id&quot;:&quot;5f761037454437fa5c169f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Canada School of Public Service">
  <a:themeElements>
    <a:clrScheme name="Canada School of Public Service">
      <a:dk1>
        <a:sysClr val="windowText" lastClr="000000"/>
      </a:dk1>
      <a:lt1>
        <a:sysClr val="window" lastClr="FFFFFF"/>
      </a:lt1>
      <a:dk2>
        <a:srgbClr val="3F2A56"/>
      </a:dk2>
      <a:lt2>
        <a:srgbClr val="E6E6E6"/>
      </a:lt2>
      <a:accent1>
        <a:srgbClr val="3F2A56"/>
      </a:accent1>
      <a:accent2>
        <a:srgbClr val="4E5B73"/>
      </a:accent2>
      <a:accent3>
        <a:srgbClr val="DA797A"/>
      </a:accent3>
      <a:accent4>
        <a:srgbClr val="D9D9D9"/>
      </a:accent4>
      <a:accent5>
        <a:srgbClr val="BFBFBF"/>
      </a:accent5>
      <a:accent6>
        <a:srgbClr val="A6A6A6"/>
      </a:accent6>
      <a:hlink>
        <a:srgbClr val="4E5B73"/>
      </a:hlink>
      <a:folHlink>
        <a:srgbClr val="8C8C8C"/>
      </a:folHlink>
    </a:clrScheme>
    <a:fontScheme name="Canada School of Public Servic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3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8086</TotalTime>
  <Words>1596</Words>
  <Application>Microsoft Office PowerPoint</Application>
  <PresentationFormat>Custom</PresentationFormat>
  <Paragraphs>266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Futura Lt BT</vt:lpstr>
      <vt:lpstr>Georgia</vt:lpstr>
      <vt:lpstr>Lucida Grande</vt:lpstr>
      <vt:lpstr>Wingdings</vt:lpstr>
      <vt:lpstr>Canada School of Public Service</vt:lpstr>
      <vt:lpstr>Unpacking Unconscious Bias</vt:lpstr>
      <vt:lpstr>Day 2: </vt:lpstr>
      <vt:lpstr>Today’s Objectives </vt:lpstr>
      <vt:lpstr>Agenda</vt:lpstr>
      <vt:lpstr>Discussion</vt:lpstr>
      <vt:lpstr>Image Activity</vt:lpstr>
      <vt:lpstr>Image Activity – Point of View 1</vt:lpstr>
      <vt:lpstr>Image Activity – Point of View 2</vt:lpstr>
      <vt:lpstr>Image Activity – Point of View 3</vt:lpstr>
      <vt:lpstr>Image Activity – Point of View 4</vt:lpstr>
      <vt:lpstr>Image Activity – Point of View 5</vt:lpstr>
      <vt:lpstr>Image Activity – Point of View 6</vt:lpstr>
      <vt:lpstr>What are biases?</vt:lpstr>
      <vt:lpstr>Biases are…</vt:lpstr>
      <vt:lpstr>Navigating through the brain </vt:lpstr>
      <vt:lpstr>Unconscious Bias Learning Journey </vt:lpstr>
      <vt:lpstr>Insights from Unconscious Bias Research </vt:lpstr>
      <vt:lpstr>Interesting facts from studies on unconscious bias</vt:lpstr>
      <vt:lpstr>Most Popular Biases</vt:lpstr>
      <vt:lpstr>Biased Expressions</vt:lpstr>
      <vt:lpstr>Break</vt:lpstr>
      <vt:lpstr>Break</vt:lpstr>
      <vt:lpstr>Break</vt:lpstr>
      <vt:lpstr>Break</vt:lpstr>
      <vt:lpstr>Break</vt:lpstr>
      <vt:lpstr>Break</vt:lpstr>
      <vt:lpstr>Break</vt:lpstr>
      <vt:lpstr>Break</vt:lpstr>
      <vt:lpstr>Break</vt:lpstr>
      <vt:lpstr>Break</vt:lpstr>
      <vt:lpstr>Workplace Bias</vt:lpstr>
      <vt:lpstr>Workplace Bias Explained</vt:lpstr>
      <vt:lpstr>Micro-aggressions</vt:lpstr>
      <vt:lpstr>Micro-inequities</vt:lpstr>
      <vt:lpstr>Debrief Video</vt:lpstr>
      <vt:lpstr>Biases in Your Workplace</vt:lpstr>
      <vt:lpstr>Unpack All The Jargon . . .</vt:lpstr>
      <vt:lpstr>Questions</vt:lpstr>
      <vt:lpstr>What To Prepare For Next Week</vt:lpstr>
    </vt:vector>
  </TitlesOfParts>
  <Company>Sophie Le Bigot Présentatique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Le Bigot</dc:creator>
  <cp:lastModifiedBy>Sarah Lawrence</cp:lastModifiedBy>
  <cp:revision>602</cp:revision>
  <cp:lastPrinted>2019-12-06T18:50:49Z</cp:lastPrinted>
  <dcterms:created xsi:type="dcterms:W3CDTF">2019-03-22T13:13:06Z</dcterms:created>
  <dcterms:modified xsi:type="dcterms:W3CDTF">2020-12-23T19:28:06Z</dcterms:modified>
</cp:coreProperties>
</file>